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Arimo" panose="020B0604020202020204" charset="0"/>
      <p:regular r:id="rId24"/>
    </p:embeddedFont>
    <p:embeddedFont>
      <p:font typeface="Arimo Bold" panose="020B0604020202020204" charset="0"/>
      <p:regular r:id="rId25"/>
    </p:embeddedFont>
    <p:embeddedFont>
      <p:font typeface="Calibri" panose="020F0502020204030204" pitchFamily="34" charset="0"/>
      <p:regular r:id="rId26"/>
      <p:bold r:id="rId27"/>
      <p:italic r:id="rId28"/>
      <p:boldItalic r:id="rId29"/>
    </p:embeddedFont>
    <p:embeddedFont>
      <p:font typeface="DM Sans" pitchFamily="2" charset="0"/>
      <p:regular r:id="rId30"/>
    </p:embeddedFont>
    <p:embeddedFont>
      <p:font typeface="DM Sans Bold" panose="020B0604020202020204" charset="0"/>
      <p:regular r:id="rId31"/>
    </p:embeddedFont>
    <p:embeddedFont>
      <p:font typeface="Open Sans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t="8381" b="8381"/>
          <a:stretch>
            <a:fillRect/>
          </a:stretch>
        </p:blipFill>
        <p:spPr>
          <a:xfrm>
            <a:off x="0" y="0"/>
            <a:ext cx="18288000" cy="10287000"/>
          </a:xfrm>
          <a:prstGeom prst="rect">
            <a:avLst/>
          </a:prstGeom>
        </p:spPr>
      </p:pic>
      <p:sp>
        <p:nvSpPr>
          <p:cNvPr id="3" name="Freeform 3"/>
          <p:cNvSpPr/>
          <p:nvPr/>
        </p:nvSpPr>
        <p:spPr>
          <a:xfrm>
            <a:off x="297010" y="347325"/>
            <a:ext cx="17693980" cy="2988285"/>
          </a:xfrm>
          <a:custGeom>
            <a:avLst/>
            <a:gdLst/>
            <a:ahLst/>
            <a:cxnLst/>
            <a:rect l="l" t="t" r="r" b="b"/>
            <a:pathLst>
              <a:path w="17693980" h="2988285">
                <a:moveTo>
                  <a:pt x="0" y="0"/>
                </a:moveTo>
                <a:lnTo>
                  <a:pt x="17693980" y="0"/>
                </a:lnTo>
                <a:lnTo>
                  <a:pt x="17693980" y="2988285"/>
                </a:lnTo>
                <a:lnTo>
                  <a:pt x="0" y="2988285"/>
                </a:lnTo>
                <a:lnTo>
                  <a:pt x="0" y="0"/>
                </a:lnTo>
                <a:close/>
              </a:path>
            </a:pathLst>
          </a:custGeom>
          <a:blipFill>
            <a:blip r:embed="rId3"/>
            <a:stretch>
              <a:fillRect b="-233396"/>
            </a:stretch>
          </a:blipFill>
        </p:spPr>
      </p:sp>
      <p:sp>
        <p:nvSpPr>
          <p:cNvPr id="4" name="TextBox 4"/>
          <p:cNvSpPr txBox="1"/>
          <p:nvPr/>
        </p:nvSpPr>
        <p:spPr>
          <a:xfrm>
            <a:off x="594020" y="3411810"/>
            <a:ext cx="17693980" cy="2680609"/>
          </a:xfrm>
          <a:prstGeom prst="rect">
            <a:avLst/>
          </a:prstGeom>
        </p:spPr>
        <p:txBody>
          <a:bodyPr lIns="0" tIns="0" rIns="0" bIns="0" rtlCol="0" anchor="t">
            <a:spAutoFit/>
          </a:bodyPr>
          <a:lstStyle/>
          <a:p>
            <a:pPr algn="ctr">
              <a:lnSpc>
                <a:spcPts val="7039"/>
              </a:lnSpc>
            </a:pPr>
            <a:r>
              <a:rPr lang="en-US" sz="6517" spc="-254">
                <a:solidFill>
                  <a:srgbClr val="0070C0"/>
                </a:solidFill>
                <a:latin typeface="Open Sans Bold"/>
              </a:rPr>
              <a:t>Title of the Project:-</a:t>
            </a:r>
          </a:p>
          <a:p>
            <a:pPr algn="ctr">
              <a:lnSpc>
                <a:spcPts val="7039"/>
              </a:lnSpc>
            </a:pPr>
            <a:r>
              <a:rPr lang="en-US" sz="6517" spc="-259">
                <a:solidFill>
                  <a:srgbClr val="0070C0"/>
                </a:solidFill>
                <a:latin typeface="Open Sans Bold"/>
              </a:rPr>
              <a:t>“Real Time Incubator Monitoring System Using Wireless  Network”</a:t>
            </a:r>
          </a:p>
        </p:txBody>
      </p:sp>
      <p:sp>
        <p:nvSpPr>
          <p:cNvPr id="5" name="TextBox 5"/>
          <p:cNvSpPr txBox="1"/>
          <p:nvPr/>
        </p:nvSpPr>
        <p:spPr>
          <a:xfrm>
            <a:off x="1555371" y="6569476"/>
            <a:ext cx="7104144" cy="3586622"/>
          </a:xfrm>
          <a:prstGeom prst="rect">
            <a:avLst/>
          </a:prstGeom>
        </p:spPr>
        <p:txBody>
          <a:bodyPr lIns="0" tIns="0" rIns="0" bIns="0" rtlCol="0" anchor="t">
            <a:spAutoFit/>
          </a:bodyPr>
          <a:lstStyle/>
          <a:p>
            <a:pPr algn="l">
              <a:lnSpc>
                <a:spcPts val="3780"/>
              </a:lnSpc>
            </a:pPr>
            <a:r>
              <a:rPr lang="en-US" sz="3500" u="sng">
                <a:solidFill>
                  <a:srgbClr val="000000"/>
                </a:solidFill>
                <a:latin typeface="Arimo Bold"/>
              </a:rPr>
              <a:t>Presented by:Group Name-TG31</a:t>
            </a:r>
          </a:p>
          <a:p>
            <a:pPr algn="l">
              <a:lnSpc>
                <a:spcPts val="3347"/>
              </a:lnSpc>
            </a:pPr>
            <a:r>
              <a:rPr lang="en-US" sz="3099">
                <a:solidFill>
                  <a:srgbClr val="000000"/>
                </a:solidFill>
                <a:latin typeface="Arimo"/>
              </a:rPr>
              <a:t>Pravin M Malashetti (1BY20EC125 )</a:t>
            </a:r>
          </a:p>
          <a:p>
            <a:pPr algn="l">
              <a:lnSpc>
                <a:spcPts val="3347"/>
              </a:lnSpc>
            </a:pPr>
            <a:r>
              <a:rPr lang="en-US" sz="3099">
                <a:solidFill>
                  <a:srgbClr val="000000"/>
                </a:solidFill>
                <a:latin typeface="Arimo"/>
              </a:rPr>
              <a:t>Swathika M (1BY20EC194)</a:t>
            </a:r>
          </a:p>
          <a:p>
            <a:pPr algn="l">
              <a:lnSpc>
                <a:spcPts val="3347"/>
              </a:lnSpc>
            </a:pPr>
            <a:r>
              <a:rPr lang="en-US" sz="3099">
                <a:solidFill>
                  <a:srgbClr val="000000"/>
                </a:solidFill>
                <a:latin typeface="Arimo"/>
              </a:rPr>
              <a:t>Mohammed saqib (1BY20EC101)</a:t>
            </a:r>
          </a:p>
          <a:p>
            <a:pPr algn="l">
              <a:lnSpc>
                <a:spcPts val="3347"/>
              </a:lnSpc>
            </a:pPr>
            <a:r>
              <a:rPr lang="en-US" sz="3099">
                <a:solidFill>
                  <a:srgbClr val="000000"/>
                </a:solidFill>
                <a:latin typeface="Arimo"/>
              </a:rPr>
              <a:t>Rishabh Jaiswal (1BY20EC136)</a:t>
            </a:r>
          </a:p>
          <a:p>
            <a:pPr algn="l">
              <a:lnSpc>
                <a:spcPts val="3710"/>
              </a:lnSpc>
            </a:pPr>
            <a:endParaRPr lang="en-US" sz="3099">
              <a:solidFill>
                <a:srgbClr val="000000"/>
              </a:solidFill>
              <a:latin typeface="Arimo"/>
            </a:endParaRPr>
          </a:p>
          <a:p>
            <a:pPr algn="l">
              <a:lnSpc>
                <a:spcPts val="3710"/>
              </a:lnSpc>
            </a:pPr>
            <a:endParaRPr lang="en-US" sz="3099">
              <a:solidFill>
                <a:srgbClr val="000000"/>
              </a:solidFill>
              <a:latin typeface="Arimo"/>
            </a:endParaRPr>
          </a:p>
          <a:p>
            <a:pPr algn="ctr">
              <a:lnSpc>
                <a:spcPts val="3710"/>
              </a:lnSpc>
            </a:pPr>
            <a:endParaRPr lang="en-US" sz="3099">
              <a:solidFill>
                <a:srgbClr val="000000"/>
              </a:solidFill>
              <a:latin typeface="Arimo"/>
            </a:endParaRPr>
          </a:p>
        </p:txBody>
      </p:sp>
      <p:sp>
        <p:nvSpPr>
          <p:cNvPr id="6" name="TextBox 6"/>
          <p:cNvSpPr txBox="1"/>
          <p:nvPr/>
        </p:nvSpPr>
        <p:spPr>
          <a:xfrm>
            <a:off x="11222018" y="6995713"/>
            <a:ext cx="5893150" cy="1704594"/>
          </a:xfrm>
          <a:prstGeom prst="rect">
            <a:avLst/>
          </a:prstGeom>
        </p:spPr>
        <p:txBody>
          <a:bodyPr lIns="0" tIns="0" rIns="0" bIns="0" rtlCol="0" anchor="t">
            <a:spAutoFit/>
          </a:bodyPr>
          <a:lstStyle/>
          <a:p>
            <a:pPr algn="r">
              <a:lnSpc>
                <a:spcPts val="3347"/>
              </a:lnSpc>
              <a:spcBef>
                <a:spcPct val="0"/>
              </a:spcBef>
            </a:pPr>
            <a:r>
              <a:rPr lang="en-US" sz="3099" spc="-120">
                <a:solidFill>
                  <a:srgbClr val="000000"/>
                </a:solidFill>
                <a:latin typeface="Arimo Bold"/>
              </a:rPr>
              <a:t>Under the Guidance of</a:t>
            </a:r>
          </a:p>
          <a:p>
            <a:pPr algn="r">
              <a:lnSpc>
                <a:spcPts val="3347"/>
              </a:lnSpc>
              <a:spcBef>
                <a:spcPct val="0"/>
              </a:spcBef>
            </a:pPr>
            <a:endParaRPr lang="en-US" sz="3099" spc="-120">
              <a:solidFill>
                <a:srgbClr val="000000"/>
              </a:solidFill>
              <a:latin typeface="Arimo Bold"/>
            </a:endParaRPr>
          </a:p>
          <a:p>
            <a:pPr algn="r">
              <a:lnSpc>
                <a:spcPts val="3347"/>
              </a:lnSpc>
              <a:spcBef>
                <a:spcPct val="0"/>
              </a:spcBef>
            </a:pPr>
            <a:r>
              <a:rPr lang="en-US" sz="3099" spc="-123">
                <a:solidFill>
                  <a:srgbClr val="000000"/>
                </a:solidFill>
                <a:latin typeface="Arimo"/>
              </a:rPr>
              <a:t>Dr. Rashmi N</a:t>
            </a:r>
          </a:p>
          <a:p>
            <a:pPr algn="r">
              <a:lnSpc>
                <a:spcPts val="3347"/>
              </a:lnSpc>
              <a:spcBef>
                <a:spcPct val="0"/>
              </a:spcBef>
            </a:pPr>
            <a:r>
              <a:rPr lang="en-US" sz="3099" spc="-123">
                <a:solidFill>
                  <a:srgbClr val="000000"/>
                </a:solidFill>
                <a:latin typeface="Arimo"/>
              </a:rPr>
              <a:t>Assistant Professor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TextBox 5"/>
          <p:cNvSpPr txBox="1"/>
          <p:nvPr/>
        </p:nvSpPr>
        <p:spPr>
          <a:xfrm>
            <a:off x="5568911" y="433388"/>
            <a:ext cx="9343734"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Reference Diagram</a:t>
            </a:r>
          </a:p>
        </p:txBody>
      </p:sp>
      <p:sp>
        <p:nvSpPr>
          <p:cNvPr id="6" name="Freeform 6"/>
          <p:cNvSpPr/>
          <p:nvPr/>
        </p:nvSpPr>
        <p:spPr>
          <a:xfrm>
            <a:off x="-1687294" y="-287059"/>
            <a:ext cx="5431987" cy="3822144"/>
          </a:xfrm>
          <a:custGeom>
            <a:avLst/>
            <a:gdLst/>
            <a:ahLst/>
            <a:cxnLst/>
            <a:rect l="l" t="t" r="r" b="b"/>
            <a:pathLst>
              <a:path w="5431987" h="3822144">
                <a:moveTo>
                  <a:pt x="0" y="0"/>
                </a:moveTo>
                <a:lnTo>
                  <a:pt x="5431988" y="0"/>
                </a:lnTo>
                <a:lnTo>
                  <a:pt x="5431988" y="3822143"/>
                </a:lnTo>
                <a:lnTo>
                  <a:pt x="0" y="38221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728035" y="1882842"/>
            <a:ext cx="15815015" cy="7687855"/>
          </a:xfrm>
          <a:custGeom>
            <a:avLst/>
            <a:gdLst/>
            <a:ahLst/>
            <a:cxnLst/>
            <a:rect l="l" t="t" r="r" b="b"/>
            <a:pathLst>
              <a:path w="15815015" h="7687855">
                <a:moveTo>
                  <a:pt x="0" y="0"/>
                </a:moveTo>
                <a:lnTo>
                  <a:pt x="15815015" y="0"/>
                </a:lnTo>
                <a:lnTo>
                  <a:pt x="15815015" y="7687854"/>
                </a:lnTo>
                <a:lnTo>
                  <a:pt x="0" y="7687854"/>
                </a:lnTo>
                <a:lnTo>
                  <a:pt x="0" y="0"/>
                </a:lnTo>
                <a:close/>
              </a:path>
            </a:pathLst>
          </a:custGeom>
          <a:blipFill>
            <a:blip r:embed="rId5"/>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TextBox 5"/>
          <p:cNvSpPr txBox="1"/>
          <p:nvPr/>
        </p:nvSpPr>
        <p:spPr>
          <a:xfrm>
            <a:off x="472590" y="487794"/>
            <a:ext cx="13584887" cy="2381250"/>
          </a:xfrm>
          <a:prstGeom prst="rect">
            <a:avLst/>
          </a:prstGeom>
        </p:spPr>
        <p:txBody>
          <a:bodyPr lIns="0" tIns="0" rIns="0" bIns="0" rtlCol="0" anchor="t">
            <a:spAutoFit/>
          </a:bodyPr>
          <a:lstStyle/>
          <a:p>
            <a:pPr>
              <a:lnSpc>
                <a:spcPts val="9446"/>
              </a:lnSpc>
            </a:pPr>
            <a:r>
              <a:rPr lang="en-US" sz="7871" spc="-78">
                <a:solidFill>
                  <a:srgbClr val="FFFFFF"/>
                </a:solidFill>
                <a:latin typeface="DM Sans"/>
              </a:rPr>
              <a:t>Identification of components</a:t>
            </a:r>
          </a:p>
          <a:p>
            <a:pPr marL="0" lvl="0" indent="0">
              <a:lnSpc>
                <a:spcPts val="9446"/>
              </a:lnSpc>
            </a:pPr>
            <a:r>
              <a:rPr lang="en-US" sz="7871" spc="-78">
                <a:solidFill>
                  <a:srgbClr val="FFFFFF"/>
                </a:solidFill>
                <a:latin typeface="DM Sans"/>
              </a:rPr>
              <a:t>(Hardware/Software)</a:t>
            </a:r>
          </a:p>
        </p:txBody>
      </p:sp>
      <p:sp>
        <p:nvSpPr>
          <p:cNvPr id="6" name="TextBox 6"/>
          <p:cNvSpPr txBox="1"/>
          <p:nvPr/>
        </p:nvSpPr>
        <p:spPr>
          <a:xfrm>
            <a:off x="801860" y="2536659"/>
            <a:ext cx="16910228" cy="7296785"/>
          </a:xfrm>
          <a:prstGeom prst="rect">
            <a:avLst/>
          </a:prstGeom>
        </p:spPr>
        <p:txBody>
          <a:bodyPr lIns="0" tIns="0" rIns="0" bIns="0" rtlCol="0" anchor="t">
            <a:spAutoFit/>
          </a:bodyPr>
          <a:lstStyle/>
          <a:p>
            <a:pPr>
              <a:lnSpc>
                <a:spcPts val="3640"/>
              </a:lnSpc>
            </a:pPr>
            <a:endParaRPr/>
          </a:p>
          <a:p>
            <a:pPr marL="561341" lvl="1" indent="-280670">
              <a:lnSpc>
                <a:spcPts val="3640"/>
              </a:lnSpc>
              <a:buFont typeface="Arial"/>
              <a:buChar char="•"/>
            </a:pPr>
            <a:r>
              <a:rPr lang="en-US" sz="2600">
                <a:solidFill>
                  <a:srgbClr val="FFFFFF"/>
                </a:solidFill>
                <a:latin typeface="DM Sans Bold"/>
              </a:rPr>
              <a:t>Microcontroller: The Arduino Uno is a good choice for this project as it has enough digital and analog pins to connect and control various sensors and actuators.</a:t>
            </a:r>
          </a:p>
          <a:p>
            <a:pPr marL="561341" lvl="1" indent="-280670">
              <a:lnSpc>
                <a:spcPts val="3640"/>
              </a:lnSpc>
              <a:buFont typeface="Arial"/>
              <a:buChar char="•"/>
            </a:pPr>
            <a:r>
              <a:rPr lang="en-US" sz="2600">
                <a:solidFill>
                  <a:srgbClr val="FFFFFF"/>
                </a:solidFill>
                <a:latin typeface="DM Sans Bold"/>
              </a:rPr>
              <a:t> Crystal: A 16MHz crystal oscillator is used to provide accurate timing microcontroller.</a:t>
            </a:r>
          </a:p>
          <a:p>
            <a:pPr marL="561341" lvl="1" indent="-280670">
              <a:lnSpc>
                <a:spcPts val="3640"/>
              </a:lnSpc>
              <a:buFont typeface="Arial"/>
              <a:buChar char="•"/>
            </a:pPr>
            <a:r>
              <a:rPr lang="en-US" sz="2600">
                <a:solidFill>
                  <a:srgbClr val="FFFFFF"/>
                </a:solidFill>
                <a:latin typeface="DM Sans Bold"/>
              </a:rPr>
              <a:t> LCD: A 16x2 LCD display is used as a user interface to display environmental data and system status.</a:t>
            </a:r>
          </a:p>
          <a:p>
            <a:pPr marL="561341" lvl="1" indent="-280670">
              <a:lnSpc>
                <a:spcPts val="3640"/>
              </a:lnSpc>
              <a:buFont typeface="Arial"/>
              <a:buChar char="•"/>
            </a:pPr>
            <a:r>
              <a:rPr lang="en-US" sz="2600">
                <a:solidFill>
                  <a:srgbClr val="FFFFFF"/>
                </a:solidFill>
                <a:latin typeface="DM Sans Bold"/>
              </a:rPr>
              <a:t>ESP01: The OV2640 camera module with an ESP32-based board is used to provide remote monitoring capability through a website.</a:t>
            </a:r>
          </a:p>
          <a:p>
            <a:pPr marL="561341" lvl="1" indent="-280670">
              <a:lnSpc>
                <a:spcPts val="3640"/>
              </a:lnSpc>
              <a:buFont typeface="Arial"/>
              <a:buChar char="•"/>
            </a:pPr>
            <a:r>
              <a:rPr lang="en-US" sz="2600">
                <a:solidFill>
                  <a:srgbClr val="FFFFFF"/>
                </a:solidFill>
                <a:latin typeface="DM Sans Bold"/>
              </a:rPr>
              <a:t>Temperature/Humidity Sensor: The DHT11 sensor is used to measure the temperature and humidity inside the incubator. Alternately, more accurate DHT22 or SHT31 sensors can also be used.</a:t>
            </a:r>
          </a:p>
          <a:p>
            <a:pPr marL="561341" lvl="1" indent="-280670">
              <a:lnSpc>
                <a:spcPts val="3640"/>
              </a:lnSpc>
              <a:buFont typeface="Arial"/>
              <a:buChar char="•"/>
            </a:pPr>
            <a:r>
              <a:rPr lang="en-US" sz="2600">
                <a:solidFill>
                  <a:srgbClr val="FFFFFF"/>
                </a:solidFill>
                <a:latin typeface="DM Sans Bold"/>
              </a:rPr>
              <a:t> Fan: A 12V DC fan is used to regulate the temperature inside the incubator. A low noise and energy-efficient fan are recommended for the comfort of the baby.</a:t>
            </a:r>
          </a:p>
          <a:p>
            <a:pPr marL="561341" lvl="1" indent="-280670">
              <a:lnSpc>
                <a:spcPts val="3640"/>
              </a:lnSpc>
              <a:buFont typeface="Arial"/>
              <a:buChar char="•"/>
            </a:pPr>
            <a:r>
              <a:rPr lang="en-US" sz="2600">
                <a:solidFill>
                  <a:srgbClr val="FFFFFF"/>
                </a:solidFill>
                <a:latin typeface="DM Sans Bold"/>
              </a:rPr>
              <a:t>Humidifier: A piezoelectric humidifier is used to regulate the humidity inside the incubator. Alternately, an ultrasonic humidifier or atomizer can also be used.</a:t>
            </a:r>
          </a:p>
          <a:p>
            <a:pPr marL="561341" lvl="1" indent="-280670">
              <a:lnSpc>
                <a:spcPts val="3640"/>
              </a:lnSpc>
              <a:buFont typeface="Arial"/>
              <a:buChar char="•"/>
            </a:pPr>
            <a:r>
              <a:rPr lang="en-US" sz="2600">
                <a:solidFill>
                  <a:srgbClr val="FFFFFF"/>
                </a:solidFill>
                <a:latin typeface="DM Sans Bold"/>
              </a:rPr>
              <a:t>Relay: A 12V DC relay with a coil is used as a switch to control the humidifier and fan.</a:t>
            </a:r>
          </a:p>
          <a:p>
            <a:pPr marL="561341" lvl="1" indent="-280670">
              <a:lnSpc>
                <a:spcPts val="3640"/>
              </a:lnSpc>
              <a:buFont typeface="Arial"/>
              <a:buChar char="•"/>
            </a:pPr>
            <a:r>
              <a:rPr lang="en-US" sz="2600">
                <a:solidFill>
                  <a:srgbClr val="FFFFFF"/>
                </a:solidFill>
                <a:latin typeface="DM Sans Bold"/>
              </a:rPr>
              <a:t>Power Source: A 12V 1A DC battery is used as a power source for the system. A rechargeable and long-lasting battery is recommended for uninterrupted operation.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Freeform 5"/>
          <p:cNvSpPr/>
          <p:nvPr/>
        </p:nvSpPr>
        <p:spPr>
          <a:xfrm>
            <a:off x="14397505" y="-232653"/>
            <a:ext cx="5431987" cy="3822144"/>
          </a:xfrm>
          <a:custGeom>
            <a:avLst/>
            <a:gdLst/>
            <a:ahLst/>
            <a:cxnLst/>
            <a:rect l="l" t="t" r="r" b="b"/>
            <a:pathLst>
              <a:path w="5431987" h="3822144">
                <a:moveTo>
                  <a:pt x="0" y="0"/>
                </a:moveTo>
                <a:lnTo>
                  <a:pt x="5431988" y="0"/>
                </a:lnTo>
                <a:lnTo>
                  <a:pt x="5431988" y="3822144"/>
                </a:lnTo>
                <a:lnTo>
                  <a:pt x="0" y="3822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8860538" y="2242739"/>
            <a:ext cx="8652764" cy="5468547"/>
          </a:xfrm>
          <a:custGeom>
            <a:avLst/>
            <a:gdLst/>
            <a:ahLst/>
            <a:cxnLst/>
            <a:rect l="l" t="t" r="r" b="b"/>
            <a:pathLst>
              <a:path w="8652764" h="5468547">
                <a:moveTo>
                  <a:pt x="0" y="0"/>
                </a:moveTo>
                <a:lnTo>
                  <a:pt x="8652764" y="0"/>
                </a:lnTo>
                <a:lnTo>
                  <a:pt x="8652764" y="5468547"/>
                </a:lnTo>
                <a:lnTo>
                  <a:pt x="0" y="5468547"/>
                </a:lnTo>
                <a:lnTo>
                  <a:pt x="0" y="0"/>
                </a:lnTo>
                <a:close/>
              </a:path>
            </a:pathLst>
          </a:custGeom>
          <a:blipFill>
            <a:blip r:embed="rId5"/>
            <a:stretch>
              <a:fillRect/>
            </a:stretch>
          </a:blipFill>
        </p:spPr>
      </p:sp>
      <p:sp>
        <p:nvSpPr>
          <p:cNvPr id="7" name="TextBox 7"/>
          <p:cNvSpPr txBox="1"/>
          <p:nvPr/>
        </p:nvSpPr>
        <p:spPr>
          <a:xfrm>
            <a:off x="472590" y="1083106"/>
            <a:ext cx="13584887"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Arduino uno-</a:t>
            </a:r>
          </a:p>
        </p:txBody>
      </p:sp>
      <p:sp>
        <p:nvSpPr>
          <p:cNvPr id="8" name="TextBox 8"/>
          <p:cNvSpPr txBox="1"/>
          <p:nvPr/>
        </p:nvSpPr>
        <p:spPr>
          <a:xfrm>
            <a:off x="801860" y="2517609"/>
            <a:ext cx="7886498" cy="6391275"/>
          </a:xfrm>
          <a:prstGeom prst="rect">
            <a:avLst/>
          </a:prstGeom>
        </p:spPr>
        <p:txBody>
          <a:bodyPr lIns="0" tIns="0" rIns="0" bIns="0" rtlCol="0" anchor="t">
            <a:spAutoFit/>
          </a:bodyPr>
          <a:lstStyle/>
          <a:p>
            <a:pPr>
              <a:lnSpc>
                <a:spcPts val="4200"/>
              </a:lnSpc>
            </a:pPr>
            <a:r>
              <a:rPr lang="en-US" sz="3000">
                <a:solidFill>
                  <a:srgbClr val="FFFFFF"/>
                </a:solidFill>
                <a:latin typeface="DM Sans"/>
              </a:rPr>
              <a:t>The Arduino Uno is a versatile microcontroller board with features including a 16 MHz ATmega328P microcontroller, 14 digital I/O pins, 6 analog input pins, USB interface for easy programming, flexible power supply options, compatibility with shields for added functionalities, and support for the Arduino IDE. Its simplicity, extensive documentation, and large community make it a popular choice for prototyping and educational projects.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a:off x="-1281226" y="-593202"/>
            <a:ext cx="5431987" cy="3822144"/>
          </a:xfrm>
          <a:custGeom>
            <a:avLst/>
            <a:gdLst/>
            <a:ahLst/>
            <a:cxnLst/>
            <a:rect l="l" t="t" r="r" b="b"/>
            <a:pathLst>
              <a:path w="5431987" h="3822144">
                <a:moveTo>
                  <a:pt x="0" y="0"/>
                </a:moveTo>
                <a:lnTo>
                  <a:pt x="5431988" y="0"/>
                </a:lnTo>
                <a:lnTo>
                  <a:pt x="5431988" y="3822143"/>
                </a:lnTo>
                <a:lnTo>
                  <a:pt x="0" y="38221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34768" y="2340185"/>
            <a:ext cx="7544929" cy="7079502"/>
          </a:xfrm>
          <a:custGeom>
            <a:avLst/>
            <a:gdLst/>
            <a:ahLst/>
            <a:cxnLst/>
            <a:rect l="l" t="t" r="r" b="b"/>
            <a:pathLst>
              <a:path w="7544929" h="7079502">
                <a:moveTo>
                  <a:pt x="0" y="0"/>
                </a:moveTo>
                <a:lnTo>
                  <a:pt x="7544929" y="0"/>
                </a:lnTo>
                <a:lnTo>
                  <a:pt x="7544929" y="7079502"/>
                </a:lnTo>
                <a:lnTo>
                  <a:pt x="0" y="7079502"/>
                </a:lnTo>
                <a:lnTo>
                  <a:pt x="0" y="0"/>
                </a:lnTo>
                <a:close/>
              </a:path>
            </a:pathLst>
          </a:custGeom>
          <a:blipFill>
            <a:blip r:embed="rId5"/>
            <a:stretch>
              <a:fillRect l="-55518" t="-69395" r="-57574" b="-57707"/>
            </a:stretch>
          </a:blipFill>
        </p:spPr>
      </p:sp>
      <p:sp>
        <p:nvSpPr>
          <p:cNvPr id="5" name="TextBox 5"/>
          <p:cNvSpPr txBox="1"/>
          <p:nvPr/>
        </p:nvSpPr>
        <p:spPr>
          <a:xfrm>
            <a:off x="11729694" y="-374768"/>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6" name="TextBox 6"/>
          <p:cNvSpPr txBox="1"/>
          <p:nvPr/>
        </p:nvSpPr>
        <p:spPr>
          <a:xfrm>
            <a:off x="11729694" y="611434"/>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7" name="TextBox 7"/>
          <p:cNvSpPr txBox="1"/>
          <p:nvPr/>
        </p:nvSpPr>
        <p:spPr>
          <a:xfrm>
            <a:off x="9342130" y="839007"/>
            <a:ext cx="13584887"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ESP01 -</a:t>
            </a:r>
          </a:p>
        </p:txBody>
      </p:sp>
      <p:sp>
        <p:nvSpPr>
          <p:cNvPr id="8" name="TextBox 8"/>
          <p:cNvSpPr txBox="1"/>
          <p:nvPr/>
        </p:nvSpPr>
        <p:spPr>
          <a:xfrm>
            <a:off x="9648840" y="2273510"/>
            <a:ext cx="7886498" cy="7458075"/>
          </a:xfrm>
          <a:prstGeom prst="rect">
            <a:avLst/>
          </a:prstGeom>
        </p:spPr>
        <p:txBody>
          <a:bodyPr lIns="0" tIns="0" rIns="0" bIns="0" rtlCol="0" anchor="t">
            <a:spAutoFit/>
          </a:bodyPr>
          <a:lstStyle/>
          <a:p>
            <a:pPr>
              <a:lnSpc>
                <a:spcPts val="4200"/>
              </a:lnSpc>
            </a:pPr>
            <a:r>
              <a:rPr lang="en-US" sz="3000">
                <a:solidFill>
                  <a:srgbClr val="FFFFFF"/>
                </a:solidFill>
                <a:latin typeface="DM Sans"/>
              </a:rPr>
              <a:t>The ESP01 is a small and affordable Wi-Fi module based on the ESP8266 microcontroller. It offers built-in Wi-Fi capabilities, GPIO pins for sensor interfacing, and a UART interface for communication. It requires a stable 3.3V power supply and can be programmed using the Arduino IDE or other compatible environments. The module enables wireless connectivity, making it suitable for IoT applications and data acquisition from sensors. The ESP8266 ecosystem has a strong community support system with extensive documentation and resources for developers.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TextBox 5"/>
          <p:cNvSpPr txBox="1"/>
          <p:nvPr/>
        </p:nvSpPr>
        <p:spPr>
          <a:xfrm>
            <a:off x="472590" y="1083106"/>
            <a:ext cx="9226764"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DHT11 Temperature-</a:t>
            </a:r>
          </a:p>
        </p:txBody>
      </p:sp>
      <p:sp>
        <p:nvSpPr>
          <p:cNvPr id="6" name="TextBox 6"/>
          <p:cNvSpPr txBox="1"/>
          <p:nvPr/>
        </p:nvSpPr>
        <p:spPr>
          <a:xfrm>
            <a:off x="801860" y="2517609"/>
            <a:ext cx="7886498" cy="6924675"/>
          </a:xfrm>
          <a:prstGeom prst="rect">
            <a:avLst/>
          </a:prstGeom>
        </p:spPr>
        <p:txBody>
          <a:bodyPr lIns="0" tIns="0" rIns="0" bIns="0" rtlCol="0" anchor="t">
            <a:spAutoFit/>
          </a:bodyPr>
          <a:lstStyle/>
          <a:p>
            <a:pPr>
              <a:lnSpc>
                <a:spcPts val="4200"/>
              </a:lnSpc>
            </a:pPr>
            <a:r>
              <a:rPr lang="en-US" sz="3000">
                <a:solidFill>
                  <a:srgbClr val="FFFFFF"/>
                </a:solidFill>
                <a:latin typeface="DM Sans"/>
              </a:rPr>
              <a:t>The DHT11 temperature and humidity sensor is a low-cost digital sensor that can measure temperature and relative humidity with high accuracy. It has a simple 3-pin connection interface and communicates with microcontrollers using a single-wire digital protocol. The sensor provides a temperature range of 0-50°C with a ±2°C accuracy and a humidity range of 20-90% with a ±5% accuracy. It is commonly used in various applications such as weather monitoring, indoor climate control, and agriculture.</a:t>
            </a:r>
          </a:p>
        </p:txBody>
      </p:sp>
      <p:sp>
        <p:nvSpPr>
          <p:cNvPr id="7" name="Freeform 7"/>
          <p:cNvSpPr/>
          <p:nvPr/>
        </p:nvSpPr>
        <p:spPr>
          <a:xfrm>
            <a:off x="14397505" y="-232653"/>
            <a:ext cx="5431987" cy="3822144"/>
          </a:xfrm>
          <a:custGeom>
            <a:avLst/>
            <a:gdLst/>
            <a:ahLst/>
            <a:cxnLst/>
            <a:rect l="l" t="t" r="r" b="b"/>
            <a:pathLst>
              <a:path w="5431987" h="3822144">
                <a:moveTo>
                  <a:pt x="0" y="0"/>
                </a:moveTo>
                <a:lnTo>
                  <a:pt x="5431988" y="0"/>
                </a:lnTo>
                <a:lnTo>
                  <a:pt x="5431988" y="3822144"/>
                </a:lnTo>
                <a:lnTo>
                  <a:pt x="0" y="3822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213502" y="1678419"/>
            <a:ext cx="6899997" cy="7915114"/>
          </a:xfrm>
          <a:custGeom>
            <a:avLst/>
            <a:gdLst/>
            <a:ahLst/>
            <a:cxnLst/>
            <a:rect l="l" t="t" r="r" b="b"/>
            <a:pathLst>
              <a:path w="6899997" h="7915114">
                <a:moveTo>
                  <a:pt x="0" y="0"/>
                </a:moveTo>
                <a:lnTo>
                  <a:pt x="6899997" y="0"/>
                </a:lnTo>
                <a:lnTo>
                  <a:pt x="6899997" y="7915114"/>
                </a:lnTo>
                <a:lnTo>
                  <a:pt x="0" y="7915114"/>
                </a:lnTo>
                <a:lnTo>
                  <a:pt x="0" y="0"/>
                </a:lnTo>
                <a:close/>
              </a:path>
            </a:pathLst>
          </a:custGeom>
          <a:blipFill>
            <a:blip r:embed="rId5"/>
            <a:stretch>
              <a:fillRect l="-505" r="-440"/>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TextBox 5"/>
          <p:cNvSpPr txBox="1"/>
          <p:nvPr/>
        </p:nvSpPr>
        <p:spPr>
          <a:xfrm>
            <a:off x="8485324" y="276853"/>
            <a:ext cx="9226764" cy="357187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MAX30100 Heart Rate Pulse Oximetry Sensor Module</a:t>
            </a:r>
          </a:p>
        </p:txBody>
      </p:sp>
      <p:sp>
        <p:nvSpPr>
          <p:cNvPr id="6" name="TextBox 6"/>
          <p:cNvSpPr txBox="1"/>
          <p:nvPr/>
        </p:nvSpPr>
        <p:spPr>
          <a:xfrm>
            <a:off x="8990895" y="3782053"/>
            <a:ext cx="7886498" cy="5857875"/>
          </a:xfrm>
          <a:prstGeom prst="rect">
            <a:avLst/>
          </a:prstGeom>
        </p:spPr>
        <p:txBody>
          <a:bodyPr lIns="0" tIns="0" rIns="0" bIns="0" rtlCol="0" anchor="t">
            <a:spAutoFit/>
          </a:bodyPr>
          <a:lstStyle/>
          <a:p>
            <a:pPr>
              <a:lnSpc>
                <a:spcPts val="4200"/>
              </a:lnSpc>
            </a:pPr>
            <a:r>
              <a:rPr lang="en-US" sz="3000">
                <a:solidFill>
                  <a:srgbClr val="FFFFFF"/>
                </a:solidFill>
                <a:latin typeface="DM Sans"/>
              </a:rPr>
              <a:t>The MAX30100 is an integrated pulse oximetry and heartrate monitor sensor solution. It combines two LEDs,a photodetector,optimized optics, and low-noise analog signal processing to detect pulse oximetry and heart-rate signals.</a:t>
            </a:r>
          </a:p>
          <a:p>
            <a:pPr>
              <a:lnSpc>
                <a:spcPts val="4200"/>
              </a:lnSpc>
            </a:pPr>
            <a:r>
              <a:rPr lang="en-US" sz="3000">
                <a:solidFill>
                  <a:srgbClr val="FFFFFF"/>
                </a:solidFill>
                <a:latin typeface="DM Sans"/>
              </a:rPr>
              <a:t>The MAX30100 operates from 1.8V and 3.3V power supplies. This allows the power supply to remain connected at all times and avoids unnecessary power consumption.</a:t>
            </a:r>
          </a:p>
          <a:p>
            <a:pPr>
              <a:lnSpc>
                <a:spcPts val="4200"/>
              </a:lnSpc>
            </a:pPr>
            <a:endParaRPr lang="en-US" sz="3000">
              <a:solidFill>
                <a:srgbClr val="FFFFFF"/>
              </a:solidFill>
              <a:latin typeface="DM Sans"/>
            </a:endParaRPr>
          </a:p>
        </p:txBody>
      </p:sp>
      <p:sp>
        <p:nvSpPr>
          <p:cNvPr id="7" name="Freeform 7"/>
          <p:cNvSpPr/>
          <p:nvPr/>
        </p:nvSpPr>
        <p:spPr>
          <a:xfrm>
            <a:off x="-2007780" y="-339031"/>
            <a:ext cx="5431987" cy="3822144"/>
          </a:xfrm>
          <a:custGeom>
            <a:avLst/>
            <a:gdLst/>
            <a:ahLst/>
            <a:cxnLst/>
            <a:rect l="l" t="t" r="r" b="b"/>
            <a:pathLst>
              <a:path w="5431987" h="3822144">
                <a:moveTo>
                  <a:pt x="0" y="0"/>
                </a:moveTo>
                <a:lnTo>
                  <a:pt x="5431987" y="0"/>
                </a:lnTo>
                <a:lnTo>
                  <a:pt x="5431987" y="3822144"/>
                </a:lnTo>
                <a:lnTo>
                  <a:pt x="0" y="3822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028700" y="1882842"/>
            <a:ext cx="6988644" cy="7375458"/>
          </a:xfrm>
          <a:custGeom>
            <a:avLst/>
            <a:gdLst/>
            <a:ahLst/>
            <a:cxnLst/>
            <a:rect l="l" t="t" r="r" b="b"/>
            <a:pathLst>
              <a:path w="6988644" h="7375458">
                <a:moveTo>
                  <a:pt x="0" y="0"/>
                </a:moveTo>
                <a:lnTo>
                  <a:pt x="6988644" y="0"/>
                </a:lnTo>
                <a:lnTo>
                  <a:pt x="6988644" y="7375458"/>
                </a:lnTo>
                <a:lnTo>
                  <a:pt x="0" y="7375458"/>
                </a:lnTo>
                <a:lnTo>
                  <a:pt x="0" y="0"/>
                </a:lnTo>
                <a:close/>
              </a:path>
            </a:pathLst>
          </a:custGeom>
          <a:blipFill>
            <a:blip r:embed="rId5"/>
            <a:stretch>
              <a:fillRect l="-32596" t="-6437" r="-40570" b="-2630"/>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Freeform 4"/>
          <p:cNvSpPr/>
          <p:nvPr/>
        </p:nvSpPr>
        <p:spPr>
          <a:xfrm>
            <a:off x="10679601" y="2490192"/>
            <a:ext cx="6433898" cy="6073633"/>
          </a:xfrm>
          <a:custGeom>
            <a:avLst/>
            <a:gdLst/>
            <a:ahLst/>
            <a:cxnLst/>
            <a:rect l="l" t="t" r="r" b="b"/>
            <a:pathLst>
              <a:path w="6433898" h="6073633">
                <a:moveTo>
                  <a:pt x="0" y="0"/>
                </a:moveTo>
                <a:lnTo>
                  <a:pt x="6433898" y="0"/>
                </a:lnTo>
                <a:lnTo>
                  <a:pt x="6433898" y="6073633"/>
                </a:lnTo>
                <a:lnTo>
                  <a:pt x="0" y="6073633"/>
                </a:lnTo>
                <a:lnTo>
                  <a:pt x="0" y="0"/>
                </a:lnTo>
                <a:close/>
              </a:path>
            </a:pathLst>
          </a:custGeom>
          <a:blipFill>
            <a:blip r:embed="rId3"/>
            <a:stretch>
              <a:fillRect l="-25245" r="-19986"/>
            </a:stretch>
          </a:blipFill>
        </p:spPr>
      </p:sp>
      <p:sp>
        <p:nvSpPr>
          <p:cNvPr id="5" name="TextBox 5"/>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6" name="Freeform 6"/>
          <p:cNvSpPr/>
          <p:nvPr/>
        </p:nvSpPr>
        <p:spPr>
          <a:xfrm>
            <a:off x="14397505" y="-232653"/>
            <a:ext cx="5431987" cy="3822144"/>
          </a:xfrm>
          <a:custGeom>
            <a:avLst/>
            <a:gdLst/>
            <a:ahLst/>
            <a:cxnLst/>
            <a:rect l="l" t="t" r="r" b="b"/>
            <a:pathLst>
              <a:path w="5431987" h="3822144">
                <a:moveTo>
                  <a:pt x="0" y="0"/>
                </a:moveTo>
                <a:lnTo>
                  <a:pt x="5431988" y="0"/>
                </a:lnTo>
                <a:lnTo>
                  <a:pt x="5431988" y="3822144"/>
                </a:lnTo>
                <a:lnTo>
                  <a:pt x="0" y="3822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95149" y="96904"/>
            <a:ext cx="12272273" cy="3571875"/>
          </a:xfrm>
          <a:prstGeom prst="rect">
            <a:avLst/>
          </a:prstGeom>
        </p:spPr>
        <p:txBody>
          <a:bodyPr lIns="0" tIns="0" rIns="0" bIns="0" rtlCol="0" anchor="t">
            <a:spAutoFit/>
          </a:bodyPr>
          <a:lstStyle/>
          <a:p>
            <a:pPr>
              <a:lnSpc>
                <a:spcPts val="9446"/>
              </a:lnSpc>
            </a:pPr>
            <a:r>
              <a:rPr lang="en-US" sz="7871" spc="-78">
                <a:solidFill>
                  <a:srgbClr val="FFFFFF"/>
                </a:solidFill>
                <a:latin typeface="DM Sans"/>
              </a:rPr>
              <a:t>5V Humidifier Solution With Water-Level Sensor</a:t>
            </a:r>
          </a:p>
          <a:p>
            <a:pPr marL="0" lvl="0" indent="0">
              <a:lnSpc>
                <a:spcPts val="9446"/>
              </a:lnSpc>
            </a:pPr>
            <a:endParaRPr lang="en-US" sz="7871" spc="-78">
              <a:solidFill>
                <a:srgbClr val="FFFFFF"/>
              </a:solidFill>
              <a:latin typeface="DM Sans"/>
            </a:endParaRPr>
          </a:p>
        </p:txBody>
      </p:sp>
      <p:sp>
        <p:nvSpPr>
          <p:cNvPr id="8" name="TextBox 8"/>
          <p:cNvSpPr txBox="1"/>
          <p:nvPr/>
        </p:nvSpPr>
        <p:spPr>
          <a:xfrm>
            <a:off x="495149" y="2714625"/>
            <a:ext cx="9528664" cy="6924675"/>
          </a:xfrm>
          <a:prstGeom prst="rect">
            <a:avLst/>
          </a:prstGeom>
        </p:spPr>
        <p:txBody>
          <a:bodyPr lIns="0" tIns="0" rIns="0" bIns="0" rtlCol="0" anchor="t">
            <a:spAutoFit/>
          </a:bodyPr>
          <a:lstStyle/>
          <a:p>
            <a:pPr>
              <a:lnSpc>
                <a:spcPts val="4200"/>
              </a:lnSpc>
            </a:pPr>
            <a:r>
              <a:rPr lang="en-US" sz="3000">
                <a:solidFill>
                  <a:srgbClr val="FFFFFF"/>
                </a:solidFill>
                <a:latin typeface="DM Sans"/>
              </a:rPr>
              <a:t>The 5V Humidifier Solution is a system designed to provide a safe and efficient humidification process. It incorporates a water-level sensor that detects the water level and automatically stops the operation to protect the circuits from damage. The solution is designed to be submerged in water, but it does not come into direct contact with the atomized disk, which operates at high voltage. This solution can be utilized in various applications, including humidifiers, water replenishers, aroma diffusers, and other liquid atomization products, ensuring reliable and protected operation while maintaining the desired level of humidity in the environment.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a:off x="-1687294" y="-264500"/>
            <a:ext cx="5431987" cy="3822144"/>
          </a:xfrm>
          <a:custGeom>
            <a:avLst/>
            <a:gdLst/>
            <a:ahLst/>
            <a:cxnLst/>
            <a:rect l="l" t="t" r="r" b="b"/>
            <a:pathLst>
              <a:path w="5431987" h="3822144">
                <a:moveTo>
                  <a:pt x="0" y="0"/>
                </a:moveTo>
                <a:lnTo>
                  <a:pt x="5431988" y="0"/>
                </a:lnTo>
                <a:lnTo>
                  <a:pt x="5431988" y="3822144"/>
                </a:lnTo>
                <a:lnTo>
                  <a:pt x="0" y="3822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431650" y="2031249"/>
            <a:ext cx="15280437" cy="7084935"/>
          </a:xfrm>
          <a:custGeom>
            <a:avLst/>
            <a:gdLst/>
            <a:ahLst/>
            <a:cxnLst/>
            <a:rect l="l" t="t" r="r" b="b"/>
            <a:pathLst>
              <a:path w="15280437" h="7084935">
                <a:moveTo>
                  <a:pt x="0" y="0"/>
                </a:moveTo>
                <a:lnTo>
                  <a:pt x="15280438" y="0"/>
                </a:lnTo>
                <a:lnTo>
                  <a:pt x="15280438" y="7084935"/>
                </a:lnTo>
                <a:lnTo>
                  <a:pt x="0" y="7084935"/>
                </a:lnTo>
                <a:lnTo>
                  <a:pt x="0" y="0"/>
                </a:lnTo>
                <a:close/>
              </a:path>
            </a:pathLst>
          </a:custGeom>
          <a:blipFill>
            <a:blip r:embed="rId5"/>
            <a:stretch>
              <a:fillRect/>
            </a:stretch>
          </a:blipFill>
        </p:spPr>
      </p:sp>
      <p:sp>
        <p:nvSpPr>
          <p:cNvPr id="5" name="TextBox 5"/>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6" name="TextBox 6"/>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7" name="TextBox 7"/>
          <p:cNvSpPr txBox="1"/>
          <p:nvPr/>
        </p:nvSpPr>
        <p:spPr>
          <a:xfrm>
            <a:off x="4287389" y="692217"/>
            <a:ext cx="9343734"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a:off x="-1687294" y="-264500"/>
            <a:ext cx="5431987" cy="3822144"/>
          </a:xfrm>
          <a:custGeom>
            <a:avLst/>
            <a:gdLst/>
            <a:ahLst/>
            <a:cxnLst/>
            <a:rect l="l" t="t" r="r" b="b"/>
            <a:pathLst>
              <a:path w="5431987" h="3822144">
                <a:moveTo>
                  <a:pt x="0" y="0"/>
                </a:moveTo>
                <a:lnTo>
                  <a:pt x="5431988" y="0"/>
                </a:lnTo>
                <a:lnTo>
                  <a:pt x="5431988" y="3822144"/>
                </a:lnTo>
                <a:lnTo>
                  <a:pt x="0" y="3822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027004" y="2614060"/>
            <a:ext cx="15880863" cy="5644192"/>
          </a:xfrm>
          <a:custGeom>
            <a:avLst/>
            <a:gdLst/>
            <a:ahLst/>
            <a:cxnLst/>
            <a:rect l="l" t="t" r="r" b="b"/>
            <a:pathLst>
              <a:path w="15880863" h="5644192">
                <a:moveTo>
                  <a:pt x="0" y="0"/>
                </a:moveTo>
                <a:lnTo>
                  <a:pt x="15880862" y="0"/>
                </a:lnTo>
                <a:lnTo>
                  <a:pt x="15880862" y="5644192"/>
                </a:lnTo>
                <a:lnTo>
                  <a:pt x="0" y="5644192"/>
                </a:lnTo>
                <a:lnTo>
                  <a:pt x="0" y="0"/>
                </a:lnTo>
                <a:close/>
              </a:path>
            </a:pathLst>
          </a:custGeom>
          <a:blipFill>
            <a:blip r:embed="rId5"/>
            <a:stretch>
              <a:fillRect/>
            </a:stretch>
          </a:blipFill>
        </p:spPr>
      </p:sp>
      <p:sp>
        <p:nvSpPr>
          <p:cNvPr id="5" name="TextBox 5"/>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6" name="TextBox 6"/>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7" name="TextBox 7"/>
          <p:cNvSpPr txBox="1"/>
          <p:nvPr/>
        </p:nvSpPr>
        <p:spPr>
          <a:xfrm>
            <a:off x="4287389" y="692217"/>
            <a:ext cx="9343734"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a:off x="-1687294" y="-287059"/>
            <a:ext cx="5431987" cy="3822144"/>
          </a:xfrm>
          <a:custGeom>
            <a:avLst/>
            <a:gdLst/>
            <a:ahLst/>
            <a:cxnLst/>
            <a:rect l="l" t="t" r="r" b="b"/>
            <a:pathLst>
              <a:path w="5431987" h="3822144">
                <a:moveTo>
                  <a:pt x="0" y="0"/>
                </a:moveTo>
                <a:lnTo>
                  <a:pt x="5431988" y="0"/>
                </a:lnTo>
                <a:lnTo>
                  <a:pt x="5431988" y="3822143"/>
                </a:lnTo>
                <a:lnTo>
                  <a:pt x="0" y="38221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905200" y="0"/>
            <a:ext cx="8209119" cy="10287000"/>
          </a:xfrm>
          <a:custGeom>
            <a:avLst/>
            <a:gdLst/>
            <a:ahLst/>
            <a:cxnLst/>
            <a:rect l="l" t="t" r="r" b="b"/>
            <a:pathLst>
              <a:path w="8209119" h="10287000">
                <a:moveTo>
                  <a:pt x="0" y="0"/>
                </a:moveTo>
                <a:lnTo>
                  <a:pt x="8209119" y="0"/>
                </a:lnTo>
                <a:lnTo>
                  <a:pt x="8209119" y="10287000"/>
                </a:lnTo>
                <a:lnTo>
                  <a:pt x="0" y="10287000"/>
                </a:lnTo>
                <a:lnTo>
                  <a:pt x="0" y="0"/>
                </a:lnTo>
                <a:close/>
              </a:path>
            </a:pathLst>
          </a:custGeom>
          <a:blipFill>
            <a:blip r:embed="rId5"/>
            <a:stretch>
              <a:fillRect t="-683" r="-737" b="-2964"/>
            </a:stretch>
          </a:blipFill>
        </p:spPr>
      </p:sp>
      <p:sp>
        <p:nvSpPr>
          <p:cNvPr id="5" name="Freeform 5"/>
          <p:cNvSpPr/>
          <p:nvPr/>
        </p:nvSpPr>
        <p:spPr>
          <a:xfrm>
            <a:off x="832106" y="4430029"/>
            <a:ext cx="7671354" cy="5295769"/>
          </a:xfrm>
          <a:custGeom>
            <a:avLst/>
            <a:gdLst/>
            <a:ahLst/>
            <a:cxnLst/>
            <a:rect l="l" t="t" r="r" b="b"/>
            <a:pathLst>
              <a:path w="7671354" h="5295769">
                <a:moveTo>
                  <a:pt x="0" y="0"/>
                </a:moveTo>
                <a:lnTo>
                  <a:pt x="7671353" y="0"/>
                </a:lnTo>
                <a:lnTo>
                  <a:pt x="7671353" y="5295769"/>
                </a:lnTo>
                <a:lnTo>
                  <a:pt x="0" y="5295769"/>
                </a:lnTo>
                <a:lnTo>
                  <a:pt x="0" y="0"/>
                </a:lnTo>
                <a:close/>
              </a:path>
            </a:pathLst>
          </a:custGeom>
          <a:blipFill>
            <a:blip r:embed="rId6"/>
            <a:stretch>
              <a:fillRect/>
            </a:stretch>
          </a:blipFill>
        </p:spPr>
      </p:sp>
      <p:sp>
        <p:nvSpPr>
          <p:cNvPr id="6" name="TextBox 6"/>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7" name="TextBox 7"/>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8" name="TextBox 8"/>
          <p:cNvSpPr txBox="1"/>
          <p:nvPr/>
        </p:nvSpPr>
        <p:spPr>
          <a:xfrm>
            <a:off x="3981709" y="1287529"/>
            <a:ext cx="9343734"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Results: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a:off x="607944" y="2196928"/>
            <a:ext cx="8031118" cy="5929573"/>
          </a:xfrm>
          <a:custGeom>
            <a:avLst/>
            <a:gdLst/>
            <a:ahLst/>
            <a:cxnLst/>
            <a:rect l="l" t="t" r="r" b="b"/>
            <a:pathLst>
              <a:path w="8031118" h="5929573">
                <a:moveTo>
                  <a:pt x="0" y="0"/>
                </a:moveTo>
                <a:lnTo>
                  <a:pt x="8031118" y="0"/>
                </a:lnTo>
                <a:lnTo>
                  <a:pt x="8031118" y="5929573"/>
                </a:lnTo>
                <a:lnTo>
                  <a:pt x="0" y="5929573"/>
                </a:lnTo>
                <a:lnTo>
                  <a:pt x="0" y="0"/>
                </a:lnTo>
                <a:close/>
              </a:path>
            </a:pathLst>
          </a:custGeom>
          <a:blipFill>
            <a:blip r:embed="rId3"/>
            <a:stretch>
              <a:fillRect l="-22496" r="-38707"/>
            </a:stretch>
          </a:blipFill>
        </p:spPr>
      </p:sp>
      <p:sp>
        <p:nvSpPr>
          <p:cNvPr id="4" name="Freeform 4"/>
          <p:cNvSpPr/>
          <p:nvPr/>
        </p:nvSpPr>
        <p:spPr>
          <a:xfrm>
            <a:off x="-830044" y="-228519"/>
            <a:ext cx="5431987" cy="3822144"/>
          </a:xfrm>
          <a:custGeom>
            <a:avLst/>
            <a:gdLst/>
            <a:ahLst/>
            <a:cxnLst/>
            <a:rect l="l" t="t" r="r" b="b"/>
            <a:pathLst>
              <a:path w="5431987" h="3822144">
                <a:moveTo>
                  <a:pt x="0" y="0"/>
                </a:moveTo>
                <a:lnTo>
                  <a:pt x="5431988" y="0"/>
                </a:lnTo>
                <a:lnTo>
                  <a:pt x="5431988" y="3822144"/>
                </a:lnTo>
                <a:lnTo>
                  <a:pt x="0" y="3822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0086016" y="1336593"/>
            <a:ext cx="6595196" cy="8245475"/>
            <a:chOff x="0" y="0"/>
            <a:chExt cx="8793594" cy="10993967"/>
          </a:xfrm>
        </p:grpSpPr>
        <p:sp>
          <p:nvSpPr>
            <p:cNvPr id="6" name="TextBox 6"/>
            <p:cNvSpPr txBox="1"/>
            <p:nvPr/>
          </p:nvSpPr>
          <p:spPr>
            <a:xfrm>
              <a:off x="0" y="0"/>
              <a:ext cx="8793594" cy="1866900"/>
            </a:xfrm>
            <a:prstGeom prst="rect">
              <a:avLst/>
            </a:prstGeom>
          </p:spPr>
          <p:txBody>
            <a:bodyPr lIns="0" tIns="0" rIns="0" bIns="0" rtlCol="0" anchor="t">
              <a:spAutoFit/>
            </a:bodyPr>
            <a:lstStyle/>
            <a:p>
              <a:pPr marL="0" lvl="0" indent="0">
                <a:lnSpc>
                  <a:spcPts val="11070"/>
                </a:lnSpc>
              </a:pPr>
              <a:r>
                <a:rPr lang="en-US" sz="9225" spc="-92">
                  <a:solidFill>
                    <a:srgbClr val="FFFFFF"/>
                  </a:solidFill>
                  <a:latin typeface="DM Sans"/>
                </a:rPr>
                <a:t>Introduction</a:t>
              </a:r>
            </a:p>
          </p:txBody>
        </p:sp>
        <p:sp>
          <p:nvSpPr>
            <p:cNvPr id="7" name="TextBox 7"/>
            <p:cNvSpPr txBox="1"/>
            <p:nvPr/>
          </p:nvSpPr>
          <p:spPr>
            <a:xfrm>
              <a:off x="0" y="2494492"/>
              <a:ext cx="8793594" cy="8499475"/>
            </a:xfrm>
            <a:prstGeom prst="rect">
              <a:avLst/>
            </a:prstGeom>
          </p:spPr>
          <p:txBody>
            <a:bodyPr lIns="0" tIns="0" rIns="0" bIns="0" rtlCol="0" anchor="t">
              <a:spAutoFit/>
            </a:bodyPr>
            <a:lstStyle/>
            <a:p>
              <a:pPr marL="0" lvl="0" indent="0">
                <a:lnSpc>
                  <a:spcPts val="4200"/>
                </a:lnSpc>
                <a:spcBef>
                  <a:spcPct val="0"/>
                </a:spcBef>
              </a:pPr>
              <a:r>
                <a:rPr lang="en-US" sz="3000">
                  <a:solidFill>
                    <a:srgbClr val="FFFFFF"/>
                  </a:solidFill>
                  <a:latin typeface="DM Sans"/>
                </a:rPr>
                <a:t>An IoT-based baby incubator is a life-saving device that provides a controlled environment for premature babies. It monitors vital signs and alerts doctors in case of any abnormalities.Real time data collected from the sensors is transmitted in real-time to a dedicated website, allowing medical professionals and parents to remotely monitor the baby's well-being.</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TextBox 5"/>
          <p:cNvSpPr txBox="1"/>
          <p:nvPr/>
        </p:nvSpPr>
        <p:spPr>
          <a:xfrm>
            <a:off x="3981709" y="1287529"/>
            <a:ext cx="9343734"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Conclusion</a:t>
            </a:r>
          </a:p>
        </p:txBody>
      </p:sp>
      <p:sp>
        <p:nvSpPr>
          <p:cNvPr id="6" name="Freeform 6"/>
          <p:cNvSpPr/>
          <p:nvPr/>
        </p:nvSpPr>
        <p:spPr>
          <a:xfrm>
            <a:off x="-1687294" y="-287059"/>
            <a:ext cx="5431987" cy="3822144"/>
          </a:xfrm>
          <a:custGeom>
            <a:avLst/>
            <a:gdLst/>
            <a:ahLst/>
            <a:cxnLst/>
            <a:rect l="l" t="t" r="r" b="b"/>
            <a:pathLst>
              <a:path w="5431987" h="3822144">
                <a:moveTo>
                  <a:pt x="0" y="0"/>
                </a:moveTo>
                <a:lnTo>
                  <a:pt x="5431988" y="0"/>
                </a:lnTo>
                <a:lnTo>
                  <a:pt x="5431988" y="3822143"/>
                </a:lnTo>
                <a:lnTo>
                  <a:pt x="0" y="38221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361987" y="2675291"/>
            <a:ext cx="13539023" cy="6924675"/>
          </a:xfrm>
          <a:prstGeom prst="rect">
            <a:avLst/>
          </a:prstGeom>
        </p:spPr>
        <p:txBody>
          <a:bodyPr lIns="0" tIns="0" rIns="0" bIns="0" rtlCol="0" anchor="t">
            <a:spAutoFit/>
          </a:bodyPr>
          <a:lstStyle/>
          <a:p>
            <a:pPr>
              <a:lnSpc>
                <a:spcPts val="4200"/>
              </a:lnSpc>
            </a:pPr>
            <a:r>
              <a:rPr lang="en-US" sz="3000">
                <a:solidFill>
                  <a:srgbClr val="FFFFFF"/>
                </a:solidFill>
                <a:latin typeface="DM Sans"/>
              </a:rPr>
              <a:t>The proposed system monitors Oxygen levels of the infant and temperature and humidity of the surrounding. Temperature monitoring is done in order to keep the environment suitable for the neonate. Temperature monitoring of the infant’s body will help to detect many other internal diseases like infections, common cold, and pneumonia, have a common symptom of fever as the body temperature goes high. Humidity measure values also help in the detection of having internal problems like cold, dehydration. But the temperature inside the incubator loose due to atmosphere or any other problems, the heating pad will automatically on. And also, for continuous monitoring there should always have the facilities of power supply. But in many places, there is still have the problem of power cut about several hours.</a:t>
            </a:r>
          </a:p>
          <a:p>
            <a:pPr>
              <a:lnSpc>
                <a:spcPts val="4200"/>
              </a:lnSpc>
            </a:pPr>
            <a:endParaRPr lang="en-US" sz="3000">
              <a:solidFill>
                <a:srgbClr val="FFFFFF"/>
              </a:solidFill>
              <a:latin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TextBox 5"/>
          <p:cNvSpPr txBox="1"/>
          <p:nvPr/>
        </p:nvSpPr>
        <p:spPr>
          <a:xfrm>
            <a:off x="3909275" y="433388"/>
            <a:ext cx="9343734" cy="2381250"/>
          </a:xfrm>
          <a:prstGeom prst="rect">
            <a:avLst/>
          </a:prstGeom>
        </p:spPr>
        <p:txBody>
          <a:bodyPr lIns="0" tIns="0" rIns="0" bIns="0" rtlCol="0" anchor="t">
            <a:spAutoFit/>
          </a:bodyPr>
          <a:lstStyle/>
          <a:p>
            <a:pPr>
              <a:lnSpc>
                <a:spcPts val="9446"/>
              </a:lnSpc>
            </a:pPr>
            <a:r>
              <a:rPr lang="en-US" sz="7871" spc="-78">
                <a:solidFill>
                  <a:srgbClr val="FFFFFF"/>
                </a:solidFill>
                <a:latin typeface="DM Sans"/>
              </a:rPr>
              <a:t> FUTURE SCOPE</a:t>
            </a:r>
          </a:p>
          <a:p>
            <a:pPr marL="0" lvl="0" indent="0">
              <a:lnSpc>
                <a:spcPts val="9446"/>
              </a:lnSpc>
            </a:pPr>
            <a:endParaRPr lang="en-US" sz="7871" spc="-78">
              <a:solidFill>
                <a:srgbClr val="FFFFFF"/>
              </a:solidFill>
              <a:latin typeface="DM Sans"/>
            </a:endParaRPr>
          </a:p>
        </p:txBody>
      </p:sp>
      <p:sp>
        <p:nvSpPr>
          <p:cNvPr id="6" name="Freeform 6"/>
          <p:cNvSpPr/>
          <p:nvPr/>
        </p:nvSpPr>
        <p:spPr>
          <a:xfrm>
            <a:off x="-1687294" y="-287059"/>
            <a:ext cx="5431987" cy="3822144"/>
          </a:xfrm>
          <a:custGeom>
            <a:avLst/>
            <a:gdLst/>
            <a:ahLst/>
            <a:cxnLst/>
            <a:rect l="l" t="t" r="r" b="b"/>
            <a:pathLst>
              <a:path w="5431987" h="3822144">
                <a:moveTo>
                  <a:pt x="0" y="0"/>
                </a:moveTo>
                <a:lnTo>
                  <a:pt x="5431988" y="0"/>
                </a:lnTo>
                <a:lnTo>
                  <a:pt x="5431988" y="3822143"/>
                </a:lnTo>
                <a:lnTo>
                  <a:pt x="0" y="38221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909275" y="1762125"/>
            <a:ext cx="13539023" cy="79914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DM Sans"/>
              </a:rPr>
              <a:t>The future work is focused on the implementation of the monitoring system to monitor all the pathological parameters of infants in all the hospitals with common physician/consultant. </a:t>
            </a:r>
          </a:p>
          <a:p>
            <a:pPr marL="647700" lvl="1" indent="-323850">
              <a:lnSpc>
                <a:spcPts val="4200"/>
              </a:lnSpc>
              <a:buFont typeface="Arial"/>
              <a:buChar char="•"/>
            </a:pPr>
            <a:r>
              <a:rPr lang="en-US" sz="3000">
                <a:solidFill>
                  <a:srgbClr val="FFFFFF"/>
                </a:solidFill>
                <a:latin typeface="DM Sans"/>
              </a:rPr>
              <a:t>In future, many implementations can take place, like ECG monitoring, proper oxygen supply controlling and above all the controlling system will automatically on or off. </a:t>
            </a:r>
          </a:p>
          <a:p>
            <a:pPr marL="647700" lvl="1" indent="-323850">
              <a:lnSpc>
                <a:spcPts val="4200"/>
              </a:lnSpc>
              <a:buFont typeface="Arial"/>
              <a:buChar char="•"/>
            </a:pPr>
            <a:r>
              <a:rPr lang="en-US" sz="3000">
                <a:solidFill>
                  <a:srgbClr val="FFFFFF"/>
                </a:solidFill>
                <a:latin typeface="DM Sans"/>
              </a:rPr>
              <a:t>As there will be given a particular set point for different parameters, the controller will automatically on if the measuring value goes below the set value and the controller will automatically off if the measuring value goes high compare to the set value. </a:t>
            </a:r>
          </a:p>
          <a:p>
            <a:pPr marL="647700" lvl="1" indent="-323850">
              <a:lnSpc>
                <a:spcPts val="4200"/>
              </a:lnSpc>
              <a:buFont typeface="Arial"/>
              <a:buChar char="•"/>
            </a:pPr>
            <a:r>
              <a:rPr lang="en-US" sz="3000">
                <a:solidFill>
                  <a:srgbClr val="FFFFFF"/>
                </a:solidFill>
                <a:latin typeface="DM Sans"/>
              </a:rPr>
              <a:t>There is also a possibility of replace the power source by solar cell. In rural area there is a big problem in supplying of electricity. So, this problem will also overcome in future implementations.</a:t>
            </a:r>
          </a:p>
          <a:p>
            <a:pPr>
              <a:lnSpc>
                <a:spcPts val="4200"/>
              </a:lnSpc>
            </a:pPr>
            <a:endParaRPr lang="en-US" sz="3000">
              <a:solidFill>
                <a:srgbClr val="FFFFFF"/>
              </a:solidFill>
              <a:latin typeface="DM Sans"/>
            </a:endParaRPr>
          </a:p>
          <a:p>
            <a:pPr>
              <a:lnSpc>
                <a:spcPts val="4200"/>
              </a:lnSpc>
            </a:pPr>
            <a:endParaRPr lang="en-US" sz="3000">
              <a:solidFill>
                <a:srgbClr val="FFFFFF"/>
              </a:solidFill>
              <a:latin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rot="-5400000">
            <a:off x="-1523093" y="1195186"/>
            <a:ext cx="7537690" cy="7896627"/>
          </a:xfrm>
          <a:custGeom>
            <a:avLst/>
            <a:gdLst/>
            <a:ahLst/>
            <a:cxnLst/>
            <a:rect l="l" t="t" r="r" b="b"/>
            <a:pathLst>
              <a:path w="7537690" h="7896627">
                <a:moveTo>
                  <a:pt x="0" y="0"/>
                </a:moveTo>
                <a:lnTo>
                  <a:pt x="7537690" y="0"/>
                </a:lnTo>
                <a:lnTo>
                  <a:pt x="7537690" y="7896628"/>
                </a:lnTo>
                <a:lnTo>
                  <a:pt x="0" y="78966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1961453"/>
            <a:ext cx="7996330" cy="6260629"/>
          </a:xfrm>
          <a:custGeom>
            <a:avLst/>
            <a:gdLst/>
            <a:ahLst/>
            <a:cxnLst/>
            <a:rect l="l" t="t" r="r" b="b"/>
            <a:pathLst>
              <a:path w="7996330" h="6260629">
                <a:moveTo>
                  <a:pt x="0" y="0"/>
                </a:moveTo>
                <a:lnTo>
                  <a:pt x="7996330" y="0"/>
                </a:lnTo>
                <a:lnTo>
                  <a:pt x="7996330" y="6260629"/>
                </a:lnTo>
                <a:lnTo>
                  <a:pt x="0" y="6260629"/>
                </a:lnTo>
                <a:lnTo>
                  <a:pt x="0" y="0"/>
                </a:lnTo>
                <a:close/>
              </a:path>
            </a:pathLst>
          </a:custGeom>
          <a:blipFill>
            <a:blip r:embed="rId5"/>
            <a:stretch>
              <a:fillRect r="-17555"/>
            </a:stretch>
          </a:blipFill>
        </p:spPr>
      </p:sp>
      <p:sp>
        <p:nvSpPr>
          <p:cNvPr id="5" name="TextBox 5"/>
          <p:cNvSpPr txBox="1"/>
          <p:nvPr/>
        </p:nvSpPr>
        <p:spPr>
          <a:xfrm>
            <a:off x="9286875" y="3886200"/>
            <a:ext cx="7972425" cy="2514600"/>
          </a:xfrm>
          <a:prstGeom prst="rect">
            <a:avLst/>
          </a:prstGeom>
        </p:spPr>
        <p:txBody>
          <a:bodyPr lIns="0" tIns="0" rIns="0" bIns="0" rtlCol="0" anchor="t">
            <a:spAutoFit/>
          </a:bodyPr>
          <a:lstStyle/>
          <a:p>
            <a:pPr marL="0" lvl="0" indent="0">
              <a:lnSpc>
                <a:spcPts val="6628"/>
              </a:lnSpc>
            </a:pPr>
            <a:r>
              <a:rPr lang="en-US" sz="5523" spc="-55">
                <a:solidFill>
                  <a:srgbClr val="FFFFFF"/>
                </a:solidFill>
                <a:latin typeface="DM Sans"/>
              </a:rPr>
              <a:t>Thank you for giving us the opportunity to share our project with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a:off x="1028700" y="1893442"/>
            <a:ext cx="7608020" cy="6853683"/>
          </a:xfrm>
          <a:custGeom>
            <a:avLst/>
            <a:gdLst/>
            <a:ahLst/>
            <a:cxnLst/>
            <a:rect l="l" t="t" r="r" b="b"/>
            <a:pathLst>
              <a:path w="7608020" h="6853683">
                <a:moveTo>
                  <a:pt x="0" y="0"/>
                </a:moveTo>
                <a:lnTo>
                  <a:pt x="7608020" y="0"/>
                </a:lnTo>
                <a:lnTo>
                  <a:pt x="7608020" y="6853683"/>
                </a:lnTo>
                <a:lnTo>
                  <a:pt x="0" y="6853683"/>
                </a:lnTo>
                <a:lnTo>
                  <a:pt x="0" y="0"/>
                </a:lnTo>
                <a:close/>
              </a:path>
            </a:pathLst>
          </a:custGeom>
          <a:blipFill>
            <a:blip r:embed="rId3"/>
            <a:stretch>
              <a:fillRect l="-16081" r="-18980"/>
            </a:stretch>
          </a:blipFill>
        </p:spPr>
      </p:sp>
      <p:sp>
        <p:nvSpPr>
          <p:cNvPr id="4" name="Freeform 4"/>
          <p:cNvSpPr/>
          <p:nvPr/>
        </p:nvSpPr>
        <p:spPr>
          <a:xfrm>
            <a:off x="-830044" y="-228519"/>
            <a:ext cx="5431987" cy="3822144"/>
          </a:xfrm>
          <a:custGeom>
            <a:avLst/>
            <a:gdLst/>
            <a:ahLst/>
            <a:cxnLst/>
            <a:rect l="l" t="t" r="r" b="b"/>
            <a:pathLst>
              <a:path w="5431987" h="3822144">
                <a:moveTo>
                  <a:pt x="0" y="0"/>
                </a:moveTo>
                <a:lnTo>
                  <a:pt x="5431988" y="0"/>
                </a:lnTo>
                <a:lnTo>
                  <a:pt x="5431988" y="3822144"/>
                </a:lnTo>
                <a:lnTo>
                  <a:pt x="0" y="3822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0040897" y="1539875"/>
            <a:ext cx="6595196" cy="7207250"/>
            <a:chOff x="0" y="0"/>
            <a:chExt cx="8793594" cy="9609667"/>
          </a:xfrm>
        </p:grpSpPr>
        <p:sp>
          <p:nvSpPr>
            <p:cNvPr id="6" name="TextBox 6"/>
            <p:cNvSpPr txBox="1"/>
            <p:nvPr/>
          </p:nvSpPr>
          <p:spPr>
            <a:xfrm>
              <a:off x="0" y="0"/>
              <a:ext cx="8793594" cy="4038600"/>
            </a:xfrm>
            <a:prstGeom prst="rect">
              <a:avLst/>
            </a:prstGeom>
          </p:spPr>
          <p:txBody>
            <a:bodyPr lIns="0" tIns="0" rIns="0" bIns="0" rtlCol="0" anchor="t">
              <a:spAutoFit/>
            </a:bodyPr>
            <a:lstStyle/>
            <a:p>
              <a:pPr marL="0" lvl="0" indent="0">
                <a:lnSpc>
                  <a:spcPts val="11999"/>
                </a:lnSpc>
              </a:pPr>
              <a:r>
                <a:rPr lang="en-US" sz="9999" spc="-99">
                  <a:solidFill>
                    <a:srgbClr val="FFFFFF"/>
                  </a:solidFill>
                  <a:latin typeface="DM Sans"/>
                </a:rPr>
                <a:t>Problem statement</a:t>
              </a:r>
            </a:p>
          </p:txBody>
        </p:sp>
        <p:sp>
          <p:nvSpPr>
            <p:cNvPr id="7" name="TextBox 7"/>
            <p:cNvSpPr txBox="1"/>
            <p:nvPr/>
          </p:nvSpPr>
          <p:spPr>
            <a:xfrm>
              <a:off x="0" y="4666192"/>
              <a:ext cx="8793594" cy="4943475"/>
            </a:xfrm>
            <a:prstGeom prst="rect">
              <a:avLst/>
            </a:prstGeom>
          </p:spPr>
          <p:txBody>
            <a:bodyPr lIns="0" tIns="0" rIns="0" bIns="0" rtlCol="0" anchor="t">
              <a:spAutoFit/>
            </a:bodyPr>
            <a:lstStyle/>
            <a:p>
              <a:pPr marL="0" lvl="0" indent="0">
                <a:lnSpc>
                  <a:spcPts val="4200"/>
                </a:lnSpc>
                <a:spcBef>
                  <a:spcPct val="0"/>
                </a:spcBef>
              </a:pPr>
              <a:r>
                <a:rPr lang="en-US" sz="3000">
                  <a:solidFill>
                    <a:srgbClr val="FFFFFF"/>
                  </a:solidFill>
                  <a:latin typeface="DM Sans"/>
                </a:rPr>
                <a:t>Design an Internet of Things (IoT) device for baby incubator that provides a controlled environment with real-time monitoring of temperature, humidity, and oxygen levels to ensure the well-being of premature infants.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TextBox 5"/>
          <p:cNvSpPr txBox="1"/>
          <p:nvPr/>
        </p:nvSpPr>
        <p:spPr>
          <a:xfrm>
            <a:off x="5546352" y="1824541"/>
            <a:ext cx="12504126" cy="8668385"/>
          </a:xfrm>
          <a:prstGeom prst="rect">
            <a:avLst/>
          </a:prstGeom>
        </p:spPr>
        <p:txBody>
          <a:bodyPr lIns="0" tIns="0" rIns="0" bIns="0" rtlCol="0" anchor="t">
            <a:spAutoFit/>
          </a:bodyPr>
          <a:lstStyle/>
          <a:p>
            <a:pPr marL="561339" lvl="1" indent="-280669">
              <a:lnSpc>
                <a:spcPts val="3639"/>
              </a:lnSpc>
              <a:buFont typeface="Arial"/>
              <a:buChar char="•"/>
            </a:pPr>
            <a:r>
              <a:rPr lang="en-US" sz="2599">
                <a:solidFill>
                  <a:srgbClr val="FFFFFF"/>
                </a:solidFill>
                <a:latin typeface="DM Sans"/>
              </a:rPr>
              <a:t>D A Ducker, A J Lyon, R Ross Russel, C A Bass, and N McIntosh,Incubator temperature control: effects on the very low birth weight infant, Department of Child Health, St George's Hospital Medical School, London, 60, 902-907,1985. </a:t>
            </a:r>
          </a:p>
          <a:p>
            <a:pPr marL="561339" lvl="1" indent="-280669">
              <a:lnSpc>
                <a:spcPts val="3639"/>
              </a:lnSpc>
              <a:buFont typeface="Arial"/>
              <a:buChar char="•"/>
            </a:pPr>
            <a:r>
              <a:rPr lang="en-US" sz="2599">
                <a:solidFill>
                  <a:srgbClr val="FFFFFF"/>
                </a:solidFill>
                <a:latin typeface="DM Sans"/>
              </a:rPr>
              <a:t>Djaaffar Bouattoura, Pierre Villon, and Gilbert Farges,Dynamic Programming Approach for Newborn’s Incubator Humidity Control IEEE Transactions on Biomedical Engineering, VOL. 45, NO. 1, January 1998. </a:t>
            </a:r>
          </a:p>
          <a:p>
            <a:pPr marL="561339" lvl="1" indent="-280669">
              <a:lnSpc>
                <a:spcPts val="3639"/>
              </a:lnSpc>
              <a:buFont typeface="Arial"/>
              <a:buChar char="•"/>
            </a:pPr>
            <a:r>
              <a:rPr lang="en-US" sz="2599">
                <a:solidFill>
                  <a:srgbClr val="FFFFFF"/>
                </a:solidFill>
                <a:latin typeface="DM Sans"/>
              </a:rPr>
              <a:t>N.S. Joshi, R.K. Kamat, P.K. Gaikwad, Devolopment of Wireless Monitoring System for Neonatal Intensive Care Unit (NICU), International Journal of Advanced Computer Research Volume-3 Number-3 Issue-11 September-2013. </a:t>
            </a:r>
          </a:p>
          <a:p>
            <a:pPr marL="561339" lvl="1" indent="-280669">
              <a:lnSpc>
                <a:spcPts val="3639"/>
              </a:lnSpc>
              <a:buFont typeface="Arial"/>
              <a:buChar char="•"/>
            </a:pPr>
            <a:r>
              <a:rPr lang="en-US" sz="2599">
                <a:solidFill>
                  <a:srgbClr val="FFFFFF"/>
                </a:solidFill>
                <a:latin typeface="DM Sans"/>
              </a:rPr>
              <a:t>Sowmyasudhan S, Manjunath S, A Wireless Based Real-time Patient Monitoring System, Volume 2, Issue 11, International Journal of Scientific &amp; Engineering Research, November2011.</a:t>
            </a:r>
          </a:p>
          <a:p>
            <a:pPr marL="561339" lvl="1" indent="-280669">
              <a:lnSpc>
                <a:spcPts val="3639"/>
              </a:lnSpc>
              <a:buFont typeface="Arial"/>
              <a:buChar char="•"/>
            </a:pPr>
            <a:r>
              <a:rPr lang="en-US" sz="2599">
                <a:solidFill>
                  <a:srgbClr val="FFFFFF"/>
                </a:solidFill>
                <a:latin typeface="DM Sans"/>
              </a:rPr>
              <a:t>Erik Grönvall, Luca Piccini, Alessandro Pollini, Alessia Rullo, Giuseppe Andreoni, Supporting inspection strategies through palpable assemblies, University of Siena, Communication Science Department, Via Roma 56,53100 Siena, Italy.</a:t>
            </a:r>
          </a:p>
          <a:p>
            <a:pPr>
              <a:lnSpc>
                <a:spcPts val="3639"/>
              </a:lnSpc>
            </a:pPr>
            <a:endParaRPr lang="en-US" sz="2599">
              <a:solidFill>
                <a:srgbClr val="FFFFFF"/>
              </a:solidFill>
              <a:latin typeface="DM Sans"/>
            </a:endParaRPr>
          </a:p>
          <a:p>
            <a:pPr marL="0" lvl="0" indent="0">
              <a:lnSpc>
                <a:spcPts val="3639"/>
              </a:lnSpc>
              <a:spcBef>
                <a:spcPct val="0"/>
              </a:spcBef>
            </a:pPr>
            <a:endParaRPr lang="en-US" sz="2599">
              <a:solidFill>
                <a:srgbClr val="FFFFFF"/>
              </a:solidFill>
              <a:latin typeface="DM Sans"/>
            </a:endParaRPr>
          </a:p>
        </p:txBody>
      </p:sp>
      <p:sp>
        <p:nvSpPr>
          <p:cNvPr id="6" name="Freeform 6"/>
          <p:cNvSpPr/>
          <p:nvPr/>
        </p:nvSpPr>
        <p:spPr>
          <a:xfrm>
            <a:off x="238444" y="1600683"/>
            <a:ext cx="5107571" cy="7657617"/>
          </a:xfrm>
          <a:custGeom>
            <a:avLst/>
            <a:gdLst/>
            <a:ahLst/>
            <a:cxnLst/>
            <a:rect l="l" t="t" r="r" b="b"/>
            <a:pathLst>
              <a:path w="5107571" h="7657617">
                <a:moveTo>
                  <a:pt x="0" y="0"/>
                </a:moveTo>
                <a:lnTo>
                  <a:pt x="5107571" y="0"/>
                </a:lnTo>
                <a:lnTo>
                  <a:pt x="5107571" y="7657617"/>
                </a:lnTo>
                <a:lnTo>
                  <a:pt x="0" y="7657617"/>
                </a:lnTo>
                <a:lnTo>
                  <a:pt x="0" y="0"/>
                </a:lnTo>
                <a:close/>
              </a:path>
            </a:pathLst>
          </a:custGeom>
          <a:blipFill>
            <a:blip r:embed="rId3"/>
            <a:stretch>
              <a:fillRect/>
            </a:stretch>
          </a:blipFill>
        </p:spPr>
      </p:sp>
      <p:sp>
        <p:nvSpPr>
          <p:cNvPr id="7" name="Freeform 7"/>
          <p:cNvSpPr/>
          <p:nvPr/>
        </p:nvSpPr>
        <p:spPr>
          <a:xfrm>
            <a:off x="-987959" y="-310389"/>
            <a:ext cx="5431987" cy="3822144"/>
          </a:xfrm>
          <a:custGeom>
            <a:avLst/>
            <a:gdLst/>
            <a:ahLst/>
            <a:cxnLst/>
            <a:rect l="l" t="t" r="r" b="b"/>
            <a:pathLst>
              <a:path w="5431987" h="3822144">
                <a:moveTo>
                  <a:pt x="0" y="0"/>
                </a:moveTo>
                <a:lnTo>
                  <a:pt x="5431987" y="0"/>
                </a:lnTo>
                <a:lnTo>
                  <a:pt x="5431987" y="3822143"/>
                </a:lnTo>
                <a:lnTo>
                  <a:pt x="0" y="3822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346015" y="433388"/>
            <a:ext cx="9343734"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LITERATURE SURVEY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TextBox 5"/>
          <p:cNvSpPr txBox="1"/>
          <p:nvPr/>
        </p:nvSpPr>
        <p:spPr>
          <a:xfrm>
            <a:off x="5568911" y="1835217"/>
            <a:ext cx="12479708" cy="7296785"/>
          </a:xfrm>
          <a:prstGeom prst="rect">
            <a:avLst/>
          </a:prstGeom>
        </p:spPr>
        <p:txBody>
          <a:bodyPr lIns="0" tIns="0" rIns="0" bIns="0" rtlCol="0" anchor="t">
            <a:spAutoFit/>
          </a:bodyPr>
          <a:lstStyle/>
          <a:p>
            <a:pPr marL="561341" lvl="1" indent="-280670">
              <a:lnSpc>
                <a:spcPts val="3640"/>
              </a:lnSpc>
              <a:buFont typeface="Arial"/>
              <a:buChar char="•"/>
            </a:pPr>
            <a:r>
              <a:rPr lang="en-US" sz="2600">
                <a:solidFill>
                  <a:srgbClr val="FFFFFF"/>
                </a:solidFill>
                <a:latin typeface="DM Sans"/>
              </a:rPr>
              <a:t>Karan Kolla, Rakesha R, Tejus S, Narendra Kumar G and Alice Abraham, Real Time Incubator Monitoring System Using Wireless Sensor Network, Dept. of Electronics &amp; Communication, UVCE,Bangalore University, INDIA. </a:t>
            </a:r>
          </a:p>
          <a:p>
            <a:pPr marL="561341" lvl="1" indent="-280670">
              <a:lnSpc>
                <a:spcPts val="3640"/>
              </a:lnSpc>
              <a:buFont typeface="Arial"/>
              <a:buChar char="•"/>
            </a:pPr>
            <a:r>
              <a:rPr lang="en-US" sz="2600">
                <a:solidFill>
                  <a:srgbClr val="FFFFFF"/>
                </a:solidFill>
                <a:latin typeface="DM Sans"/>
              </a:rPr>
              <a:t>Chandra sekar.G, Assistant Professor, Dept. of ECE, SRM University, Ramapuram, Chennai, India, Design and Development of an Infant Incubator for Controlling Multiple Parameters </a:t>
            </a:r>
          </a:p>
          <a:p>
            <a:pPr marL="561341" lvl="1" indent="-280670">
              <a:lnSpc>
                <a:spcPts val="3640"/>
              </a:lnSpc>
              <a:buFont typeface="Arial"/>
              <a:buChar char="•"/>
            </a:pPr>
            <a:r>
              <a:rPr lang="en-US" sz="2600">
                <a:solidFill>
                  <a:srgbClr val="FFFFFF"/>
                </a:solidFill>
                <a:latin typeface="DM Sans"/>
              </a:rPr>
              <a:t>Wei Chen, Son Tung Nguyen, Roland Coops, Wireless transmission design for health monitoring at neonatal intensive care units, Conference Paper, December 2009 </a:t>
            </a:r>
          </a:p>
          <a:p>
            <a:pPr marL="561341" lvl="1" indent="-280670">
              <a:lnSpc>
                <a:spcPts val="3640"/>
              </a:lnSpc>
              <a:buFont typeface="Arial"/>
              <a:buChar char="•"/>
            </a:pPr>
            <a:r>
              <a:rPr lang="en-US" sz="2600">
                <a:solidFill>
                  <a:srgbClr val="FFFFFF"/>
                </a:solidFill>
                <a:latin typeface="DM Sans"/>
              </a:rPr>
              <a:t>Phond Phunchongharn and Ekramm Hossain et. al, A Cognitive Radio for E-Health Applications in A Hospital Environment University of Manitoba Dusit Niyato, Nanyang Technological University Sergio Camorlinga, UNIVERSITY OF MANITOBA AND Trlabs IEEE Communications, February 2010. </a:t>
            </a:r>
          </a:p>
          <a:p>
            <a:pPr marL="561341" lvl="1" indent="-280670">
              <a:lnSpc>
                <a:spcPts val="3640"/>
              </a:lnSpc>
              <a:buFont typeface="Arial"/>
              <a:buChar char="•"/>
            </a:pPr>
            <a:r>
              <a:rPr lang="en-US" sz="2600">
                <a:solidFill>
                  <a:srgbClr val="FFFFFF"/>
                </a:solidFill>
                <a:latin typeface="DM Sans"/>
              </a:rPr>
              <a:t>Amit M. Mathur &amp; Jeffrey J. Neil &amp; Robert C. McKinstry &amp; Terrie E. Inder, A ServiceBased Perspective on Neonatal Critical Care</a:t>
            </a:r>
          </a:p>
          <a:p>
            <a:pPr marL="0" lvl="0" indent="0">
              <a:lnSpc>
                <a:spcPts val="3640"/>
              </a:lnSpc>
              <a:spcBef>
                <a:spcPct val="0"/>
              </a:spcBef>
            </a:pPr>
            <a:endParaRPr lang="en-US" sz="2600">
              <a:solidFill>
                <a:srgbClr val="FFFFFF"/>
              </a:solidFill>
              <a:latin typeface="DM Sans"/>
            </a:endParaRPr>
          </a:p>
        </p:txBody>
      </p:sp>
      <p:sp>
        <p:nvSpPr>
          <p:cNvPr id="6" name="TextBox 6"/>
          <p:cNvSpPr txBox="1"/>
          <p:nvPr/>
        </p:nvSpPr>
        <p:spPr>
          <a:xfrm>
            <a:off x="5568911" y="433388"/>
            <a:ext cx="9343734"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LITERATURE SURVEY</a:t>
            </a:r>
          </a:p>
        </p:txBody>
      </p:sp>
      <p:sp>
        <p:nvSpPr>
          <p:cNvPr id="7" name="Freeform 7"/>
          <p:cNvSpPr/>
          <p:nvPr/>
        </p:nvSpPr>
        <p:spPr>
          <a:xfrm>
            <a:off x="276683" y="1428541"/>
            <a:ext cx="4955697" cy="7429918"/>
          </a:xfrm>
          <a:custGeom>
            <a:avLst/>
            <a:gdLst/>
            <a:ahLst/>
            <a:cxnLst/>
            <a:rect l="l" t="t" r="r" b="b"/>
            <a:pathLst>
              <a:path w="4955697" h="7429918">
                <a:moveTo>
                  <a:pt x="0" y="0"/>
                </a:moveTo>
                <a:lnTo>
                  <a:pt x="4955697" y="0"/>
                </a:lnTo>
                <a:lnTo>
                  <a:pt x="4955697" y="7429918"/>
                </a:lnTo>
                <a:lnTo>
                  <a:pt x="0" y="7429918"/>
                </a:lnTo>
                <a:lnTo>
                  <a:pt x="0" y="0"/>
                </a:lnTo>
                <a:close/>
              </a:path>
            </a:pathLst>
          </a:custGeom>
          <a:blipFill>
            <a:blip r:embed="rId3"/>
            <a:stretch>
              <a:fillRect/>
            </a:stretch>
          </a:blipFill>
        </p:spPr>
      </p:sp>
      <p:sp>
        <p:nvSpPr>
          <p:cNvPr id="8" name="Freeform 8"/>
          <p:cNvSpPr/>
          <p:nvPr/>
        </p:nvSpPr>
        <p:spPr>
          <a:xfrm>
            <a:off x="-987959" y="-310389"/>
            <a:ext cx="5431987" cy="3822144"/>
          </a:xfrm>
          <a:custGeom>
            <a:avLst/>
            <a:gdLst/>
            <a:ahLst/>
            <a:cxnLst/>
            <a:rect l="l" t="t" r="r" b="b"/>
            <a:pathLst>
              <a:path w="5431987" h="3822144">
                <a:moveTo>
                  <a:pt x="0" y="0"/>
                </a:moveTo>
                <a:lnTo>
                  <a:pt x="5431987" y="0"/>
                </a:lnTo>
                <a:lnTo>
                  <a:pt x="5431987" y="3822143"/>
                </a:lnTo>
                <a:lnTo>
                  <a:pt x="0" y="3822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TextBox 3"/>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4" name="TextBox 4"/>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5" name="TextBox 5"/>
          <p:cNvSpPr txBox="1"/>
          <p:nvPr/>
        </p:nvSpPr>
        <p:spPr>
          <a:xfrm>
            <a:off x="7511100" y="1633471"/>
            <a:ext cx="10449141" cy="8524875"/>
          </a:xfrm>
          <a:prstGeom prst="rect">
            <a:avLst/>
          </a:prstGeom>
        </p:spPr>
        <p:txBody>
          <a:bodyPr lIns="0" tIns="0" rIns="0" bIns="0" rtlCol="0" anchor="t">
            <a:spAutoFit/>
          </a:bodyPr>
          <a:lstStyle/>
          <a:p>
            <a:pPr marL="647700" lvl="1" indent="-323850">
              <a:lnSpc>
                <a:spcPts val="4200"/>
              </a:lnSpc>
              <a:spcBef>
                <a:spcPct val="0"/>
              </a:spcBef>
              <a:buFont typeface="Arial"/>
              <a:buChar char="•"/>
            </a:pPr>
            <a:r>
              <a:rPr lang="en-US" sz="3000">
                <a:solidFill>
                  <a:srgbClr val="FFFFFF"/>
                </a:solidFill>
                <a:latin typeface="DM Sans"/>
              </a:rPr>
              <a:t>The motivation for the Smart Baby Incubator project comes from the need to address the high rates of premature births and the associated risks and complications that premature infants face.</a:t>
            </a:r>
          </a:p>
          <a:p>
            <a:pPr marL="647700" lvl="1" indent="-323850">
              <a:lnSpc>
                <a:spcPts val="4200"/>
              </a:lnSpc>
              <a:spcBef>
                <a:spcPct val="0"/>
              </a:spcBef>
              <a:buFont typeface="Arial"/>
              <a:buChar char="•"/>
            </a:pPr>
            <a:r>
              <a:rPr lang="en-US" sz="3000">
                <a:solidFill>
                  <a:srgbClr val="FFFFFF"/>
                </a:solidFill>
                <a:latin typeface="DM Sans"/>
              </a:rPr>
              <a:t>Premature babies require specialized care and monitoring, including precise control of temperature, humidity, and oxygen levels, to promote healthy growth and development.</a:t>
            </a:r>
          </a:p>
          <a:p>
            <a:pPr marL="647700" lvl="1" indent="-323850">
              <a:lnSpc>
                <a:spcPts val="4200"/>
              </a:lnSpc>
              <a:spcBef>
                <a:spcPct val="0"/>
              </a:spcBef>
              <a:buFont typeface="Arial"/>
              <a:buChar char="•"/>
            </a:pPr>
            <a:r>
              <a:rPr lang="en-US" sz="3000">
                <a:solidFill>
                  <a:srgbClr val="FFFFFF"/>
                </a:solidFill>
                <a:latin typeface="DM Sans"/>
              </a:rPr>
              <a:t>The Smart Baby Incubator project aims to provide a safe, sterile, and nurturing environment that promotes the health and well-being of premature infants.</a:t>
            </a:r>
          </a:p>
          <a:p>
            <a:pPr marL="647700" lvl="1" indent="-323850">
              <a:lnSpc>
                <a:spcPts val="4200"/>
              </a:lnSpc>
              <a:spcBef>
                <a:spcPct val="0"/>
              </a:spcBef>
              <a:buFont typeface="Arial"/>
              <a:buChar char="•"/>
            </a:pPr>
            <a:r>
              <a:rPr lang="en-US" sz="3000">
                <a:solidFill>
                  <a:srgbClr val="FFFFFF"/>
                </a:solidFill>
                <a:latin typeface="DM Sans"/>
              </a:rPr>
              <a:t>It is also important to provide parents with real-time monitoring and remote access to the incubator system to reduce stress and anxiety while allowing them to stay connected to their baby's care.</a:t>
            </a:r>
          </a:p>
          <a:p>
            <a:pPr marL="0" lvl="0" indent="0">
              <a:lnSpc>
                <a:spcPts val="4200"/>
              </a:lnSpc>
              <a:spcBef>
                <a:spcPct val="0"/>
              </a:spcBef>
            </a:pPr>
            <a:endParaRPr lang="en-US" sz="3000">
              <a:solidFill>
                <a:srgbClr val="FFFFFF"/>
              </a:solidFill>
              <a:latin typeface="DM Sans"/>
            </a:endParaRPr>
          </a:p>
        </p:txBody>
      </p:sp>
      <p:sp>
        <p:nvSpPr>
          <p:cNvPr id="6" name="Freeform 6"/>
          <p:cNvSpPr/>
          <p:nvPr/>
        </p:nvSpPr>
        <p:spPr>
          <a:xfrm>
            <a:off x="0" y="0"/>
            <a:ext cx="6934200" cy="10296526"/>
          </a:xfrm>
          <a:custGeom>
            <a:avLst/>
            <a:gdLst/>
            <a:ahLst/>
            <a:cxnLst/>
            <a:rect l="l" t="t" r="r" b="b"/>
            <a:pathLst>
              <a:path w="7125633" h="10683233">
                <a:moveTo>
                  <a:pt x="0" y="0"/>
                </a:moveTo>
                <a:lnTo>
                  <a:pt x="7125633" y="0"/>
                </a:lnTo>
                <a:lnTo>
                  <a:pt x="7125633" y="10683233"/>
                </a:lnTo>
                <a:lnTo>
                  <a:pt x="0" y="10683233"/>
                </a:lnTo>
                <a:lnTo>
                  <a:pt x="0" y="0"/>
                </a:lnTo>
                <a:close/>
              </a:path>
            </a:pathLst>
          </a:custGeom>
          <a:blipFill>
            <a:blip r:embed="rId3"/>
            <a:stretch>
              <a:fillRect/>
            </a:stretch>
          </a:blipFill>
        </p:spPr>
      </p:sp>
      <p:sp>
        <p:nvSpPr>
          <p:cNvPr id="7" name="TextBox 7"/>
          <p:cNvSpPr txBox="1"/>
          <p:nvPr/>
        </p:nvSpPr>
        <p:spPr>
          <a:xfrm>
            <a:off x="7984845" y="252145"/>
            <a:ext cx="8012734" cy="1192161"/>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Motivation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a:off x="0" y="0"/>
            <a:ext cx="7274518" cy="10287000"/>
          </a:xfrm>
          <a:custGeom>
            <a:avLst/>
            <a:gdLst/>
            <a:ahLst/>
            <a:cxnLst/>
            <a:rect l="l" t="t" r="r" b="b"/>
            <a:pathLst>
              <a:path w="7274518" h="10287000">
                <a:moveTo>
                  <a:pt x="0" y="0"/>
                </a:moveTo>
                <a:lnTo>
                  <a:pt x="7274518" y="0"/>
                </a:lnTo>
                <a:lnTo>
                  <a:pt x="7274518" y="10287000"/>
                </a:lnTo>
                <a:lnTo>
                  <a:pt x="0" y="10287000"/>
                </a:lnTo>
                <a:lnTo>
                  <a:pt x="0" y="0"/>
                </a:lnTo>
                <a:close/>
              </a:path>
            </a:pathLst>
          </a:custGeom>
          <a:blipFill>
            <a:blip r:embed="rId3"/>
            <a:stretch>
              <a:fillRect l="-39078" r="-40581"/>
            </a:stretch>
          </a:blipFill>
        </p:spPr>
      </p:sp>
      <p:sp>
        <p:nvSpPr>
          <p:cNvPr id="4" name="TextBox 4"/>
          <p:cNvSpPr txBox="1"/>
          <p:nvPr/>
        </p:nvSpPr>
        <p:spPr>
          <a:xfrm>
            <a:off x="7894608" y="870629"/>
            <a:ext cx="8012734" cy="1192161"/>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Objectives</a:t>
            </a:r>
          </a:p>
        </p:txBody>
      </p:sp>
      <p:sp>
        <p:nvSpPr>
          <p:cNvPr id="5" name="TextBox 5"/>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6" name="TextBox 6"/>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7" name="TextBox 7"/>
          <p:cNvSpPr txBox="1"/>
          <p:nvPr/>
        </p:nvSpPr>
        <p:spPr>
          <a:xfrm>
            <a:off x="7511100" y="2433571"/>
            <a:ext cx="10449141" cy="69246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DM Sans"/>
              </a:rPr>
              <a:t>Develop an easy-to-use system for NICUs.</a:t>
            </a:r>
          </a:p>
          <a:p>
            <a:pPr marL="647700" lvl="1" indent="-323850">
              <a:lnSpc>
                <a:spcPts val="4200"/>
              </a:lnSpc>
              <a:buFont typeface="Arial"/>
              <a:buChar char="•"/>
            </a:pPr>
            <a:r>
              <a:rPr lang="en-US" sz="3000">
                <a:solidFill>
                  <a:srgbClr val="FFFFFF"/>
                </a:solidFill>
                <a:latin typeface="DM Sans"/>
              </a:rPr>
              <a:t>Cost-effective: Utilizes Arduino microcontroller and sensors.</a:t>
            </a:r>
          </a:p>
          <a:p>
            <a:pPr marL="647700" lvl="1" indent="-323850">
              <a:lnSpc>
                <a:spcPts val="4200"/>
              </a:lnSpc>
              <a:buFont typeface="Arial"/>
              <a:buChar char="•"/>
            </a:pPr>
            <a:r>
              <a:rPr lang="en-US" sz="3000">
                <a:solidFill>
                  <a:srgbClr val="FFFFFF"/>
                </a:solidFill>
                <a:latin typeface="DM Sans"/>
              </a:rPr>
              <a:t>User-friendly: Provides remote access to live data through website.</a:t>
            </a:r>
          </a:p>
          <a:p>
            <a:pPr marL="647700" lvl="1" indent="-323850">
              <a:lnSpc>
                <a:spcPts val="4200"/>
              </a:lnSpc>
              <a:buFont typeface="Arial"/>
              <a:buChar char="•"/>
            </a:pPr>
            <a:r>
              <a:rPr lang="en-US" sz="3000">
                <a:solidFill>
                  <a:srgbClr val="FFFFFF"/>
                </a:solidFill>
                <a:latin typeface="DM Sans"/>
              </a:rPr>
              <a:t>Optimal environment: Regulates environmental conditions for baby's growth and development.</a:t>
            </a:r>
          </a:p>
          <a:p>
            <a:pPr marL="647700" lvl="1" indent="-323850">
              <a:lnSpc>
                <a:spcPts val="4200"/>
              </a:lnSpc>
              <a:buFont typeface="Arial"/>
              <a:buChar char="•"/>
            </a:pPr>
            <a:r>
              <a:rPr lang="en-US" sz="3000">
                <a:solidFill>
                  <a:srgbClr val="FFFFFF"/>
                </a:solidFill>
                <a:latin typeface="DM Sans"/>
              </a:rPr>
              <a:t>Real-time monitoring: Allows doctors and parents to stay informed and make timely decisions.</a:t>
            </a:r>
          </a:p>
          <a:p>
            <a:pPr marL="647700" lvl="1" indent="-323850">
              <a:lnSpc>
                <a:spcPts val="4200"/>
              </a:lnSpc>
              <a:buFont typeface="Arial"/>
              <a:buChar char="•"/>
            </a:pPr>
            <a:r>
              <a:rPr lang="en-US" sz="3000">
                <a:solidFill>
                  <a:srgbClr val="FFFFFF"/>
                </a:solidFill>
                <a:latin typeface="DM Sans"/>
              </a:rPr>
              <a:t>Improves quality of care: Enhances effectiveness of NICU care and reduces risk of complications for premature babies.</a:t>
            </a:r>
          </a:p>
          <a:p>
            <a:pPr marL="0" lvl="0" indent="0">
              <a:lnSpc>
                <a:spcPts val="4200"/>
              </a:lnSpc>
              <a:spcBef>
                <a:spcPct val="0"/>
              </a:spcBef>
            </a:pPr>
            <a:endParaRPr lang="en-US" sz="3000">
              <a:solidFill>
                <a:srgbClr val="FFFFFF"/>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a:off x="531588" y="2242739"/>
            <a:ext cx="7453258" cy="6139167"/>
          </a:xfrm>
          <a:custGeom>
            <a:avLst/>
            <a:gdLst/>
            <a:ahLst/>
            <a:cxnLst/>
            <a:rect l="l" t="t" r="r" b="b"/>
            <a:pathLst>
              <a:path w="7453258" h="6139167">
                <a:moveTo>
                  <a:pt x="0" y="0"/>
                </a:moveTo>
                <a:lnTo>
                  <a:pt x="7453257" y="0"/>
                </a:lnTo>
                <a:lnTo>
                  <a:pt x="7453257" y="6139167"/>
                </a:lnTo>
                <a:lnTo>
                  <a:pt x="0" y="6139167"/>
                </a:lnTo>
                <a:lnTo>
                  <a:pt x="0" y="0"/>
                </a:lnTo>
                <a:close/>
              </a:path>
            </a:pathLst>
          </a:custGeom>
          <a:blipFill>
            <a:blip r:embed="rId3"/>
            <a:stretch>
              <a:fillRect l="-16041" r="-7451"/>
            </a:stretch>
          </a:blipFill>
        </p:spPr>
      </p:sp>
      <p:sp>
        <p:nvSpPr>
          <p:cNvPr id="4" name="TextBox 4"/>
          <p:cNvSpPr txBox="1"/>
          <p:nvPr/>
        </p:nvSpPr>
        <p:spPr>
          <a:xfrm>
            <a:off x="7984845" y="244542"/>
            <a:ext cx="8012734" cy="1638300"/>
          </a:xfrm>
          <a:prstGeom prst="rect">
            <a:avLst/>
          </a:prstGeom>
        </p:spPr>
        <p:txBody>
          <a:bodyPr lIns="0" tIns="0" rIns="0" bIns="0" rtlCol="0" anchor="t">
            <a:spAutoFit/>
          </a:bodyPr>
          <a:lstStyle/>
          <a:p>
            <a:pPr>
              <a:lnSpc>
                <a:spcPts val="9446"/>
              </a:lnSpc>
            </a:pPr>
            <a:r>
              <a:rPr lang="en-US" sz="7871" spc="-78">
                <a:solidFill>
                  <a:srgbClr val="FFFFFF"/>
                </a:solidFill>
                <a:latin typeface="DM Sans"/>
              </a:rPr>
              <a:t>Methodology</a:t>
            </a:r>
          </a:p>
          <a:p>
            <a:pPr marL="0" lvl="0" indent="0">
              <a:lnSpc>
                <a:spcPts val="3566"/>
              </a:lnSpc>
            </a:pPr>
            <a:r>
              <a:rPr lang="en-US" sz="2971" spc="-29">
                <a:solidFill>
                  <a:srgbClr val="FFFFFF"/>
                </a:solidFill>
                <a:latin typeface="DM Sans Bold"/>
              </a:rPr>
              <a:t>Scope of present work:</a:t>
            </a:r>
          </a:p>
        </p:txBody>
      </p:sp>
      <p:sp>
        <p:nvSpPr>
          <p:cNvPr id="5" name="TextBox 5"/>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6" name="TextBox 6"/>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7" name="TextBox 7"/>
          <p:cNvSpPr txBox="1"/>
          <p:nvPr/>
        </p:nvSpPr>
        <p:spPr>
          <a:xfrm>
            <a:off x="7984845" y="2195114"/>
            <a:ext cx="10009234" cy="7753985"/>
          </a:xfrm>
          <a:prstGeom prst="rect">
            <a:avLst/>
          </a:prstGeom>
        </p:spPr>
        <p:txBody>
          <a:bodyPr lIns="0" tIns="0" rIns="0" bIns="0" rtlCol="0" anchor="t">
            <a:spAutoFit/>
          </a:bodyPr>
          <a:lstStyle/>
          <a:p>
            <a:pPr marL="561341" lvl="1" indent="-280670">
              <a:lnSpc>
                <a:spcPts val="3640"/>
              </a:lnSpc>
              <a:buFont typeface="Arial"/>
              <a:buChar char="•"/>
            </a:pPr>
            <a:r>
              <a:rPr lang="en-US" sz="2600">
                <a:solidFill>
                  <a:srgbClr val="FFFFFF"/>
                </a:solidFill>
                <a:latin typeface="DM Sans"/>
              </a:rPr>
              <a:t>System design: Designing the system architecture, including the selection of sensors and development board and integrated into the system to monitor environmental conditions.</a:t>
            </a:r>
          </a:p>
          <a:p>
            <a:pPr marL="561341" lvl="1" indent="-280670">
              <a:lnSpc>
                <a:spcPts val="3640"/>
              </a:lnSpc>
              <a:buFont typeface="Arial"/>
              <a:buChar char="•"/>
            </a:pPr>
            <a:r>
              <a:rPr lang="en-US" sz="2600">
                <a:solidFill>
                  <a:srgbClr val="FFFFFF"/>
                </a:solidFill>
                <a:latin typeface="DM Sans"/>
              </a:rPr>
              <a:t>System testing: The system is tested to ensure that it can accurately monitor and regulate the environmental conditions inside the incubator.</a:t>
            </a:r>
          </a:p>
          <a:p>
            <a:pPr marL="561341" lvl="1" indent="-280670">
              <a:lnSpc>
                <a:spcPts val="3640"/>
              </a:lnSpc>
              <a:buFont typeface="Arial"/>
              <a:buChar char="•"/>
            </a:pPr>
            <a:r>
              <a:rPr lang="en-US" sz="2600">
                <a:solidFill>
                  <a:srgbClr val="FFFFFF"/>
                </a:solidFill>
                <a:latin typeface="DM Sans"/>
              </a:rPr>
              <a:t>User interface development: A user-friendly interface is developed to display the data collected by the sensors and allow users to remotely access the system through a website.</a:t>
            </a:r>
          </a:p>
          <a:p>
            <a:pPr marL="561341" lvl="1" indent="-280670">
              <a:lnSpc>
                <a:spcPts val="3640"/>
              </a:lnSpc>
              <a:buFont typeface="Arial"/>
              <a:buChar char="•"/>
            </a:pPr>
            <a:r>
              <a:rPr lang="en-US" sz="2600">
                <a:solidFill>
                  <a:srgbClr val="FFFFFF"/>
                </a:solidFill>
                <a:latin typeface="DM Sans"/>
              </a:rPr>
              <a:t>Integration with existing infrastructure: The system is designed to integrate with existing hospital infrastructure and protocols, including electronic health record systems.</a:t>
            </a:r>
          </a:p>
          <a:p>
            <a:pPr marL="561341" lvl="1" indent="-280670">
              <a:lnSpc>
                <a:spcPts val="3640"/>
              </a:lnSpc>
              <a:buFont typeface="Arial"/>
              <a:buChar char="•"/>
            </a:pPr>
            <a:r>
              <a:rPr lang="en-US" sz="2600">
                <a:solidFill>
                  <a:srgbClr val="FFFFFF"/>
                </a:solidFill>
                <a:latin typeface="DM Sans"/>
              </a:rPr>
              <a:t>Live data monitoring: The system provides real-time data monitoring on the website so that doctors and parents can stay informed about the baby's condition.</a:t>
            </a:r>
          </a:p>
          <a:p>
            <a:pPr marL="0" lvl="0" indent="0">
              <a:lnSpc>
                <a:spcPts val="3640"/>
              </a:lnSpc>
              <a:spcBef>
                <a:spcPct val="0"/>
              </a:spcBef>
            </a:pPr>
            <a:endParaRPr lang="en-US" sz="2600">
              <a:solidFill>
                <a:srgbClr val="FFFFFF"/>
              </a:solidFill>
              <a:latin typeface="DM Sans"/>
            </a:endParaRPr>
          </a:p>
        </p:txBody>
      </p:sp>
      <p:sp>
        <p:nvSpPr>
          <p:cNvPr id="8" name="Freeform 8"/>
          <p:cNvSpPr/>
          <p:nvPr/>
        </p:nvSpPr>
        <p:spPr>
          <a:xfrm>
            <a:off x="-987959" y="-310389"/>
            <a:ext cx="5431987" cy="3822144"/>
          </a:xfrm>
          <a:custGeom>
            <a:avLst/>
            <a:gdLst/>
            <a:ahLst/>
            <a:cxnLst/>
            <a:rect l="l" t="t" r="r" b="b"/>
            <a:pathLst>
              <a:path w="5431987" h="3822144">
                <a:moveTo>
                  <a:pt x="0" y="0"/>
                </a:moveTo>
                <a:lnTo>
                  <a:pt x="5431987" y="0"/>
                </a:lnTo>
                <a:lnTo>
                  <a:pt x="5431987" y="3822143"/>
                </a:lnTo>
                <a:lnTo>
                  <a:pt x="0" y="3822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60414"/>
          <a:stretch>
            <a:fillRect/>
          </a:stretch>
        </p:blipFill>
        <p:spPr>
          <a:xfrm>
            <a:off x="0" y="0"/>
            <a:ext cx="18288000" cy="10287000"/>
          </a:xfrm>
          <a:prstGeom prst="rect">
            <a:avLst/>
          </a:prstGeom>
        </p:spPr>
      </p:pic>
      <p:sp>
        <p:nvSpPr>
          <p:cNvPr id="3" name="Freeform 3"/>
          <p:cNvSpPr/>
          <p:nvPr/>
        </p:nvSpPr>
        <p:spPr>
          <a:xfrm>
            <a:off x="-987959" y="-310389"/>
            <a:ext cx="5431987" cy="3822144"/>
          </a:xfrm>
          <a:custGeom>
            <a:avLst/>
            <a:gdLst/>
            <a:ahLst/>
            <a:cxnLst/>
            <a:rect l="l" t="t" r="r" b="b"/>
            <a:pathLst>
              <a:path w="5431987" h="3822144">
                <a:moveTo>
                  <a:pt x="0" y="0"/>
                </a:moveTo>
                <a:lnTo>
                  <a:pt x="5431987" y="0"/>
                </a:lnTo>
                <a:lnTo>
                  <a:pt x="5431987" y="3822143"/>
                </a:lnTo>
                <a:lnTo>
                  <a:pt x="0" y="38221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878692" y="2209828"/>
            <a:ext cx="12530617" cy="7048472"/>
          </a:xfrm>
          <a:custGeom>
            <a:avLst/>
            <a:gdLst/>
            <a:ahLst/>
            <a:cxnLst/>
            <a:rect l="l" t="t" r="r" b="b"/>
            <a:pathLst>
              <a:path w="12530617" h="7048472">
                <a:moveTo>
                  <a:pt x="0" y="0"/>
                </a:moveTo>
                <a:lnTo>
                  <a:pt x="12530616" y="0"/>
                </a:lnTo>
                <a:lnTo>
                  <a:pt x="12530616" y="7048472"/>
                </a:lnTo>
                <a:lnTo>
                  <a:pt x="0" y="7048472"/>
                </a:lnTo>
                <a:lnTo>
                  <a:pt x="0" y="0"/>
                </a:lnTo>
                <a:close/>
              </a:path>
            </a:pathLst>
          </a:custGeom>
          <a:blipFill>
            <a:blip r:embed="rId5"/>
            <a:stretch>
              <a:fillRect/>
            </a:stretch>
          </a:blipFill>
        </p:spPr>
      </p:sp>
      <p:sp>
        <p:nvSpPr>
          <p:cNvPr id="5" name="TextBox 5"/>
          <p:cNvSpPr txBox="1"/>
          <p:nvPr/>
        </p:nvSpPr>
        <p:spPr>
          <a:xfrm>
            <a:off x="9699354" y="1835217"/>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6" name="TextBox 6"/>
          <p:cNvSpPr txBox="1"/>
          <p:nvPr/>
        </p:nvSpPr>
        <p:spPr>
          <a:xfrm>
            <a:off x="9699354" y="2821419"/>
            <a:ext cx="8012734" cy="407523"/>
          </a:xfrm>
          <a:prstGeom prst="rect">
            <a:avLst/>
          </a:prstGeom>
        </p:spPr>
        <p:txBody>
          <a:bodyPr lIns="0" tIns="0" rIns="0" bIns="0" rtlCol="0" anchor="t">
            <a:spAutoFit/>
          </a:bodyPr>
          <a:lstStyle/>
          <a:p>
            <a:pPr marL="0" lvl="0" indent="0">
              <a:lnSpc>
                <a:spcPts val="3306"/>
              </a:lnSpc>
              <a:spcBef>
                <a:spcPct val="0"/>
              </a:spcBef>
            </a:pPr>
            <a:endParaRPr/>
          </a:p>
        </p:txBody>
      </p:sp>
      <p:sp>
        <p:nvSpPr>
          <p:cNvPr id="7" name="TextBox 7"/>
          <p:cNvSpPr txBox="1"/>
          <p:nvPr/>
        </p:nvSpPr>
        <p:spPr>
          <a:xfrm>
            <a:off x="5568911" y="433388"/>
            <a:ext cx="9343734" cy="1190625"/>
          </a:xfrm>
          <a:prstGeom prst="rect">
            <a:avLst/>
          </a:prstGeom>
        </p:spPr>
        <p:txBody>
          <a:bodyPr lIns="0" tIns="0" rIns="0" bIns="0" rtlCol="0" anchor="t">
            <a:spAutoFit/>
          </a:bodyPr>
          <a:lstStyle/>
          <a:p>
            <a:pPr marL="0" lvl="0" indent="0">
              <a:lnSpc>
                <a:spcPts val="9446"/>
              </a:lnSpc>
            </a:pPr>
            <a:r>
              <a:rPr lang="en-US" sz="7871" spc="-78">
                <a:solidFill>
                  <a:srgbClr val="FFFFFF"/>
                </a:solidFill>
                <a:latin typeface="DM Sans"/>
              </a:rPr>
              <a:t>Circuit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1830</Words>
  <Application>Microsoft Office PowerPoint</Application>
  <PresentationFormat>Custom</PresentationFormat>
  <Paragraphs>83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Open Sans Bold</vt:lpstr>
      <vt:lpstr>Calibri</vt:lpstr>
      <vt:lpstr>Arimo</vt:lpstr>
      <vt:lpstr>Arial</vt:lpstr>
      <vt:lpstr>Arimo Bold</vt:lpstr>
      <vt:lpstr>DM Sans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TG31_MINI PROJECT</dc:title>
  <cp:lastModifiedBy>Risabh Jaiswal</cp:lastModifiedBy>
  <cp:revision>2</cp:revision>
  <dcterms:created xsi:type="dcterms:W3CDTF">2006-08-16T00:00:00Z</dcterms:created>
  <dcterms:modified xsi:type="dcterms:W3CDTF">2023-07-10T15:58:57Z</dcterms:modified>
  <dc:identifier>DAFiuLy-c00</dc:identifier>
</cp:coreProperties>
</file>